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8" r:id="rId4"/>
    <p:sldId id="290" r:id="rId5"/>
    <p:sldId id="298" r:id="rId6"/>
    <p:sldId id="292" r:id="rId7"/>
    <p:sldId id="293" r:id="rId8"/>
    <p:sldId id="266" r:id="rId9"/>
    <p:sldId id="29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2CE8F"/>
    <a:srgbClr val="00FFFF"/>
    <a:srgbClr val="99FF33"/>
    <a:srgbClr val="99CCFF"/>
    <a:srgbClr val="61FFC3"/>
    <a:srgbClr val="00FF99"/>
    <a:srgbClr val="33CCCC"/>
    <a:srgbClr val="FFFF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9610084821857E-2"/>
          <c:y val="8.9595352006533083E-2"/>
          <c:w val="0.84463876681710104"/>
          <c:h val="0.8291463273735594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1E1-46DF-A355-CAF73CB7C52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1E1-46DF-A355-CAF73CB7C52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1E1-46DF-A355-CAF73CB7C522}"/>
              </c:ext>
            </c:extLst>
          </c:dPt>
          <c:dPt>
            <c:idx val="3"/>
            <c:bubble3D val="0"/>
            <c:spPr>
              <a:solidFill>
                <a:srgbClr val="FF00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1E1-46DF-A355-CAF73CB7C52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1E1-46DF-A355-CAF73CB7C522}"/>
              </c:ext>
            </c:extLst>
          </c:dPt>
          <c:dPt>
            <c:idx val="5"/>
            <c:bubble3D val="0"/>
            <c:spPr>
              <a:solidFill>
                <a:srgbClr val="9933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1E1-46DF-A355-CAF73CB7C522}"/>
              </c:ext>
            </c:extLst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1E1-46DF-A355-CAF73CB7C522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91E1-46DF-A355-CAF73CB7C52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91E1-46DF-A355-CAF73CB7C52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91E1-46DF-A355-CAF73CB7C52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91E1-46DF-A355-CAF73CB7C522}"/>
              </c:ext>
            </c:extLst>
          </c:dPt>
          <c:dLbls>
            <c:dLbl>
              <c:idx val="0"/>
              <c:layout>
                <c:manualLayout>
                  <c:x val="-7.2536525910346428E-2"/>
                  <c:y val="7.201019336565478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300" b="1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9BAD57C9-3431-44E6-BC60-71B2D16C06DF}" type="CATEGORYNAME">
                      <a:rPr lang="ru-RU" smtClean="0"/>
                      <a:pPr>
                        <a:defRPr sz="1300" b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 </a:t>
                    </a:r>
                  </a:p>
                </c:rich>
              </c:tx>
              <c:spPr>
                <a:xfrm>
                  <a:off x="6012017" y="1520825"/>
                  <a:ext cx="2095667" cy="676994"/>
                </a:xfrm>
                <a:solidFill>
                  <a:srgbClr val="00FFFF"/>
                </a:solidFill>
                <a:ln w="3810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bg2">
                          <a:lumMod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-91039"/>
                        <a:gd name="adj2" fmla="val 24200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6073856531669837"/>
                      <c:h val="0.148002329117114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E1-46DF-A355-CAF73CB7C522}"/>
                </c:ext>
              </c:extLst>
            </c:dLbl>
            <c:dLbl>
              <c:idx val="1"/>
              <c:layout>
                <c:manualLayout>
                  <c:x val="4.8590186004626404E-2"/>
                  <c:y val="-4.702543213355697E-2"/>
                </c:manualLayout>
              </c:layout>
              <c:tx>
                <c:rich>
                  <a:bodyPr/>
                  <a:lstStyle/>
                  <a:p>
                    <a:fld id="{807849BA-3122-49EE-8226-46842970881D}" type="CATEGORYNAME">
                      <a:rPr lang="ru-RU" smtClean="0"/>
                      <a:pPr/>
                      <a:t>[ИМЯ КАТЕГОРИИ]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675475082714387"/>
                      <c:h val="0.157018122647619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E1-46DF-A355-CAF73CB7C522}"/>
                </c:ext>
              </c:extLst>
            </c:dLbl>
            <c:dLbl>
              <c:idx val="2"/>
              <c:layout>
                <c:manualLayout>
                  <c:x val="-4.8752430850050189E-2"/>
                  <c:y val="1.3751351475852276E-2"/>
                </c:manualLayout>
              </c:layout>
              <c:tx>
                <c:rich>
                  <a:bodyPr/>
                  <a:lstStyle/>
                  <a:p>
                    <a:fld id="{2EABEAFC-7B2F-4AFB-A9A8-35D97ED13CBE}" type="CATEGORYNAME">
                      <a:rPr lang="ru-RU" smtClean="0"/>
                      <a:pPr/>
                      <a:t>[ИМЯ КАТЕГОРИИ]</a:t>
                    </a:fld>
                    <a:endParaRPr lang="ru-RU" dirty="0"/>
                  </a:p>
                  <a:p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76793635395523"/>
                      <c:h val="0.1305549383401844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1E1-46DF-A355-CAF73CB7C522}"/>
                </c:ext>
              </c:extLst>
            </c:dLbl>
            <c:dLbl>
              <c:idx val="3"/>
              <c:layout>
                <c:manualLayout>
                  <c:x val="2.5810196789335965E-2"/>
                  <c:y val="-2.3659295308651341E-2"/>
                </c:manualLayout>
              </c:layout>
              <c:tx>
                <c:rich>
                  <a:bodyPr/>
                  <a:lstStyle/>
                  <a:p>
                    <a:fld id="{E7907683-CC75-4F8B-AA0B-8C6023436656}" type="CATEGORYNAME">
                      <a:rPr lang="ru-RU" smtClean="0"/>
                      <a:pPr/>
                      <a:t>[ИМЯ КАТЕГОРИИ]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63775389003748"/>
                      <c:h val="0.170767780544709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1E1-46DF-A355-CAF73CB7C522}"/>
                </c:ext>
              </c:extLst>
            </c:dLbl>
            <c:dLbl>
              <c:idx val="4"/>
              <c:layout>
                <c:manualLayout>
                  <c:x val="-4.2165395262936771E-2"/>
                  <c:y val="-1.9377958202891243E-2"/>
                </c:manualLayout>
              </c:layout>
              <c:tx>
                <c:rich>
                  <a:bodyPr/>
                  <a:lstStyle/>
                  <a:p>
                    <a:fld id="{4F97CB8B-B250-4409-BC7F-4431AF03ACC7}" type="CATEGORYNAME">
                      <a:rPr lang="ru-RU" smtClean="0"/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90965701247588"/>
                      <c:h val="8.81910217393016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1E1-46DF-A355-CAF73CB7C522}"/>
                </c:ext>
              </c:extLst>
            </c:dLbl>
            <c:dLbl>
              <c:idx val="5"/>
              <c:layout>
                <c:manualLayout>
                  <c:x val="-5.7272710577592111E-2"/>
                  <c:y val="3.6655038586669637E-2"/>
                </c:manualLayout>
              </c:layout>
              <c:spPr>
                <a:solidFill>
                  <a:srgbClr val="00FFFF"/>
                </a:solidFill>
                <a:ln w="3810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bg2">
                          <a:lumMod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79916"/>
                        <a:gd name="adj2" fmla="val -14787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701832542005331"/>
                      <c:h val="0.159675485976719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1E1-46DF-A355-CAF73CB7C522}"/>
                </c:ext>
              </c:extLst>
            </c:dLbl>
            <c:dLbl>
              <c:idx val="6"/>
              <c:layout>
                <c:manualLayout>
                  <c:x val="-0.10651012805261927"/>
                  <c:y val="3.5906918201500652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300" b="1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F23C6D3-B351-4052-85A7-1C85525A502C}" type="CATEGORYNAME">
                      <a:rPr lang="ru-RU" smtClean="0"/>
                      <a:pPr>
                        <a:defRPr sz="1300" b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xfrm>
                  <a:off x="79705" y="212018"/>
                  <a:ext cx="2083281" cy="889038"/>
                </a:xfrm>
                <a:solidFill>
                  <a:srgbClr val="00FFFF"/>
                </a:solidFill>
                <a:ln w="3810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bg2">
                          <a:lumMod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110947"/>
                        <a:gd name="adj2" fmla="val 60805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521347673203427"/>
                      <c:h val="0.1505655875634414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1E1-46DF-A355-CAF73CB7C522}"/>
                </c:ext>
              </c:extLst>
            </c:dLbl>
            <c:dLbl>
              <c:idx val="7"/>
              <c:layout>
                <c:manualLayout>
                  <c:x val="-0.10807426094480921"/>
                  <c:y val="1.2905070168355277E-2"/>
                </c:manualLayout>
              </c:layout>
              <c:tx>
                <c:rich>
                  <a:bodyPr/>
                  <a:lstStyle/>
                  <a:p>
                    <a:fld id="{B8C5533D-F9CF-4A59-AA8E-9D18C6D8061A}" type="CATEGORYNAME">
                      <a:rPr lang="ru-RU" smtClean="0"/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91E1-46DF-A355-CAF73CB7C522}"/>
                </c:ext>
              </c:extLst>
            </c:dLbl>
            <c:dLbl>
              <c:idx val="8"/>
              <c:layout>
                <c:manualLayout>
                  <c:x val="0.23546367476784419"/>
                  <c:y val="1.1808816635549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65341249346278"/>
                      <c:h val="0.136162716337751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91E1-46DF-A355-CAF73CB7C522}"/>
                </c:ext>
              </c:extLst>
            </c:dLbl>
            <c:spPr>
              <a:solidFill>
                <a:srgbClr val="00FFFF"/>
              </a:solidFill>
              <a:ln w="38100">
                <a:solidFill>
                  <a:srgbClr val="0070C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Лист3!$B$4:$B$12</c:f>
              <c:strCache>
                <c:ptCount val="9"/>
                <c:pt idx="0">
                  <c:v>Образование 29 221,9 тыс. руб. 37,5%</c:v>
                </c:pt>
                <c:pt idx="1">
                  <c:v>Национальная экономика 1 783,7 тыс. руб. 2,3%</c:v>
                </c:pt>
                <c:pt idx="2">
                  <c:v>Физическая культура, спорт, культура 5 843,1 тыс. руб. 7,5%</c:v>
                </c:pt>
                <c:pt idx="3">
                  <c:v>Жилищно-коммунальные услуги и жилищное строительства 7 308,8 тыс. руб. 9,4%</c:v>
                </c:pt>
                <c:pt idx="4">
                  <c:v>Социальная политика 6 696,2 тыс. руб. 8,6%</c:v>
                </c:pt>
                <c:pt idx="5">
                  <c:v>Здравоохранение 17 172,9 тыс. руб. 22,1%</c:v>
                </c:pt>
                <c:pt idx="6">
                  <c:v>Общегосударственная деятельность 9 757,7 тыс. руб. 12,5%</c:v>
                </c:pt>
                <c:pt idx="7">
                  <c:v>Охрана окружающей среды 60,0 тыс. руб. 0,1%</c:v>
                </c:pt>
                <c:pt idx="8">
                  <c:v>Национальная оборона 34,6 тыс. руб.</c:v>
                </c:pt>
              </c:strCache>
            </c:strRef>
          </c:cat>
          <c:val>
            <c:numRef>
              <c:f>Лист3!$C$4:$C$12</c:f>
              <c:numCache>
                <c:formatCode>General</c:formatCode>
                <c:ptCount val="9"/>
                <c:pt idx="0" formatCode="#,##0.00">
                  <c:v>29221.9</c:v>
                </c:pt>
                <c:pt idx="1">
                  <c:v>1783.7</c:v>
                </c:pt>
                <c:pt idx="2" formatCode="#,##0.00">
                  <c:v>5843.1</c:v>
                </c:pt>
                <c:pt idx="3" formatCode="#,##0.00">
                  <c:v>7308.8</c:v>
                </c:pt>
                <c:pt idx="4" formatCode="#,##0.00">
                  <c:v>6696.2</c:v>
                </c:pt>
                <c:pt idx="5" formatCode="#,##0.00">
                  <c:v>17172.900000000001</c:v>
                </c:pt>
                <c:pt idx="6" formatCode="#,##0.00">
                  <c:v>9757.7000000000007</c:v>
                </c:pt>
                <c:pt idx="7">
                  <c:v>60</c:v>
                </c:pt>
                <c:pt idx="8" formatCode="#,##0.00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1E1-46DF-A355-CAF73CB7C52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188996606915622E-2"/>
          <c:y val="8.8410502071273919E-2"/>
          <c:w val="0.85162200678616873"/>
          <c:h val="0.831151470105418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37-4100-9EE6-118702A8E3E8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37-4100-9EE6-118702A8E3E8}"/>
              </c:ext>
            </c:extLst>
          </c:dPt>
          <c:dPt>
            <c:idx val="2"/>
            <c:bubble3D val="0"/>
            <c:spPr>
              <a:solidFill>
                <a:srgbClr val="00FF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D737-4100-9EE6-118702A8E3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D737-4100-9EE6-118702A8E3E8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DC-460D-9606-6D728A38A2C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DC-460D-9606-6D728A38A2C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0DC-460D-9606-6D728A38A2C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0DC-460D-9606-6D728A38A2C0}"/>
              </c:ext>
            </c:extLst>
          </c:dPt>
          <c:dPt>
            <c:idx val="8"/>
            <c:bubble3D val="0"/>
            <c:spPr>
              <a:solidFill>
                <a:srgbClr val="00CC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70DC-460D-9606-6D728A38A2C0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D737-4100-9EE6-118702A8E3E8}"/>
              </c:ext>
            </c:extLst>
          </c:dPt>
          <c:dPt>
            <c:idx val="1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37-4100-9EE6-118702A8E3E8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70DC-460D-9606-6D728A38A2C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70DC-460D-9606-6D728A38A2C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70DC-460D-9606-6D728A38A2C0}"/>
              </c:ext>
            </c:extLst>
          </c:dPt>
          <c:dLbls>
            <c:dLbl>
              <c:idx val="0"/>
              <c:layout>
                <c:manualLayout>
                  <c:x val="-0.18379582153273166"/>
                  <c:y val="-0.17728444344282826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23F84C-01C6-4F2F-8C38-0FADC6BC3DF8}" type="CATEGORYNAME">
                      <a:rPr lang="ru-RU" sz="1400" b="0"/>
                      <a:pPr>
                        <a:defRPr>
                          <a:solidFill>
                            <a:schemeClr val="accent1">
                              <a:lumMod val="75000"/>
                            </a:schemeClr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xfrm>
                  <a:off x="6527823" y="2358510"/>
                  <a:ext cx="3360283" cy="1343425"/>
                </a:xfrm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-70585"/>
                        <a:gd name="adj2" fmla="val -25889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884769007196495"/>
                      <c:h val="0.210835063318394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737-4100-9EE6-118702A8E3E8}"/>
                </c:ext>
              </c:extLst>
            </c:dLbl>
            <c:dLbl>
              <c:idx val="1"/>
              <c:layout>
                <c:manualLayout>
                  <c:x val="0.16251168903844312"/>
                  <c:y val="9.373134393944435E-2"/>
                </c:manualLayout>
              </c:layout>
              <c:spPr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28702"/>
                        <a:gd name="adj2" fmla="val -388581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D737-4100-9EE6-118702A8E3E8}"/>
                </c:ext>
              </c:extLst>
            </c:dLbl>
            <c:dLbl>
              <c:idx val="2"/>
              <c:layout>
                <c:manualLayout>
                  <c:x val="1.2207389145744681E-3"/>
                  <c:y val="0.16117282629234109"/>
                </c:manualLayout>
              </c:layout>
              <c:spPr>
                <a:xfrm>
                  <a:off x="14590" y="5029542"/>
                  <a:ext cx="1947928" cy="909059"/>
                </a:xfrm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112048"/>
                        <a:gd name="adj2" fmla="val -266830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298786883643782"/>
                      <c:h val="0.142666485036544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737-4100-9EE6-118702A8E3E8}"/>
                </c:ext>
              </c:extLst>
            </c:dLbl>
            <c:dLbl>
              <c:idx val="3"/>
              <c:layout>
                <c:manualLayout>
                  <c:x val="-2.9654781434438884E-3"/>
                  <c:y val="1.8553515777545312E-2"/>
                </c:manualLayout>
              </c:layout>
              <c:spPr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81629"/>
                        <a:gd name="adj2" fmla="val -165399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D737-4100-9EE6-118702A8E3E8}"/>
                </c:ext>
              </c:extLst>
            </c:dLbl>
            <c:dLbl>
              <c:idx val="4"/>
              <c:layout>
                <c:manualLayout>
                  <c:x val="0.24142819263323778"/>
                  <c:y val="-0.12767128904548786"/>
                </c:manualLayout>
              </c:layout>
              <c:spPr>
                <a:xfrm>
                  <a:off x="2885396" y="2174026"/>
                  <a:ext cx="2240501" cy="794759"/>
                </a:xfrm>
                <a:solidFill>
                  <a:srgbClr val="61FFC3"/>
                </a:solidFill>
                <a:ln w="15875" cap="flat" cmpd="sng" algn="ctr">
                  <a:solidFill>
                    <a:srgbClr val="70AD47">
                      <a:lumMod val="5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-70576"/>
                        <a:gd name="adj2" fmla="val -26581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74681626404609"/>
                      <c:h val="0.124728417978619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0DC-460D-9606-6D728A38A2C0}"/>
                </c:ext>
              </c:extLst>
            </c:dLbl>
            <c:dLbl>
              <c:idx val="5"/>
              <c:layout>
                <c:manualLayout>
                  <c:x val="1.9127517452395409E-2"/>
                  <c:y val="0.20642838803475991"/>
                </c:manualLayout>
              </c:layout>
              <c:spPr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51825"/>
                        <a:gd name="adj2" fmla="val -147920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70DC-460D-9606-6D728A38A2C0}"/>
                </c:ext>
              </c:extLst>
            </c:dLbl>
            <c:dLbl>
              <c:idx val="6"/>
              <c:layout>
                <c:manualLayout>
                  <c:x val="4.1836214900252425E-8"/>
                  <c:y val="-4.6991615091454303E-2"/>
                </c:manualLayout>
              </c:layout>
              <c:spPr>
                <a:xfrm>
                  <a:off x="0" y="284336"/>
                  <a:ext cx="2418841" cy="1178746"/>
                </a:xfrm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84942"/>
                        <a:gd name="adj2" fmla="val 80061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23903874435127"/>
                      <c:h val="0.184990593108141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70DC-460D-9606-6D728A38A2C0}"/>
                </c:ext>
              </c:extLst>
            </c:dLbl>
            <c:dLbl>
              <c:idx val="7"/>
              <c:layout>
                <c:manualLayout>
                  <c:x val="-1.132815925340095E-2"/>
                  <c:y val="0.13734266133745471"/>
                </c:manualLayout>
              </c:layout>
              <c:spPr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99775"/>
                        <a:gd name="adj2" fmla="val -67641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F-70DC-460D-9606-6D728A38A2C0}"/>
                </c:ext>
              </c:extLst>
            </c:dLbl>
            <c:dLbl>
              <c:idx val="8"/>
              <c:layout>
                <c:manualLayout>
                  <c:x val="9.6195682368746413E-2"/>
                  <c:y val="2.1449408373357855E-2"/>
                </c:manualLayout>
              </c:layout>
              <c:spPr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70071"/>
                        <a:gd name="adj2" fmla="val 110826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1-70DC-460D-9606-6D728A38A2C0}"/>
                </c:ext>
              </c:extLst>
            </c:dLbl>
            <c:dLbl>
              <c:idx val="9"/>
              <c:layout>
                <c:manualLayout>
                  <c:x val="-3.0367234947497223E-2"/>
                  <c:y val="-1.9824467460691622E-2"/>
                </c:manualLayout>
              </c:layout>
              <c:spPr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81300"/>
                        <a:gd name="adj2" fmla="val 111043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6-D737-4100-9EE6-118702A8E3E8}"/>
                </c:ext>
              </c:extLst>
            </c:dLbl>
            <c:dLbl>
              <c:idx val="10"/>
              <c:layout>
                <c:manualLayout>
                  <c:x val="7.2341258339631051E-2"/>
                  <c:y val="1.6235284664412183E-3"/>
                </c:manualLayout>
              </c:layout>
              <c:spPr>
                <a:xfrm>
                  <a:off x="3387905" y="71759"/>
                  <a:ext cx="2178158" cy="578860"/>
                </a:xfrm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39762"/>
                        <a:gd name="adj2" fmla="val 182380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22518560218378"/>
                      <c:h val="9.08454024247621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37-4100-9EE6-118702A8E3E8}"/>
                </c:ext>
              </c:extLst>
            </c:dLbl>
            <c:dLbl>
              <c:idx val="11"/>
              <c:layout>
                <c:manualLayout>
                  <c:x val="0.22565835141215634"/>
                  <c:y val="8.5766873553419655E-5"/>
                </c:manualLayout>
              </c:layout>
              <c:spPr>
                <a:xfrm>
                  <a:off x="5986956" y="546"/>
                  <a:ext cx="1988050" cy="794759"/>
                </a:xfrm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-72071"/>
                        <a:gd name="adj2" fmla="val 113404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634497406489365"/>
                      <c:h val="0.124728417978619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70DC-460D-9606-6D728A38A2C0}"/>
                </c:ext>
              </c:extLst>
            </c:dLbl>
            <c:dLbl>
              <c:idx val="12"/>
              <c:layout>
                <c:manualLayout>
                  <c:x val="0.3660309088304417"/>
                  <c:y val="3.409557533950261E-2"/>
                </c:manualLayout>
              </c:layout>
              <c:spPr>
                <a:solidFill>
                  <a:srgbClr val="61FFC3"/>
                </a:solidFill>
                <a:ln w="15875" cap="flat" cmpd="sng" algn="ctr">
                  <a:solidFill>
                    <a:schemeClr val="accent6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-154008"/>
                        <a:gd name="adj2" fmla="val 118518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9-70DC-460D-9606-6D728A38A2C0}"/>
                </c:ext>
              </c:extLst>
            </c:dLbl>
            <c:spPr>
              <a:solidFill>
                <a:srgbClr val="61FFC3"/>
              </a:solid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Лист1!$A$2:$A$15</c:f>
              <c:strCache>
                <c:ptCount val="13"/>
                <c:pt idx="0">
                  <c:v>Заработная плата с начислениями 41 832,4 тыс.руб. - 62,1% </c:v>
                </c:pt>
                <c:pt idx="1">
                  <c:v>Медикаменты 1 927,0 тыс. руб. - 2,9%</c:v>
                </c:pt>
                <c:pt idx="2">
                  <c:v>Продукты питания 2 368,6 тыс. руб. - 3,5%</c:v>
                </c:pt>
                <c:pt idx="3">
                  <c:v>Оплата транспортных услуг  553,4 тыс.руб. - 0,8%</c:v>
                </c:pt>
                <c:pt idx="4">
                  <c:v>Коммунальные услуги 6 662,0 тыс. руб. - 9,9%</c:v>
                </c:pt>
                <c:pt idx="5">
                  <c:v>Текущий ремонт зданий и помещений 869,9 тыс. руб. - 1,3%</c:v>
                </c:pt>
                <c:pt idx="6">
                  <c:v>Оплата текущего содержания сооружений благоустройства 1 903,8 тыс. руб. - 2,8%</c:v>
                </c:pt>
                <c:pt idx="7">
                  <c:v>Обслуживание ценных бумаг 263,6 тыс. руб. - 0,4%</c:v>
                </c:pt>
                <c:pt idx="8">
                  <c:v>Субсидии 4 648,7 тыс. руб. - 6,9%</c:v>
                </c:pt>
                <c:pt idx="9">
                  <c:v>Трансферты населению 2 254,0 тыс.руб. - 3,3%</c:v>
                </c:pt>
                <c:pt idx="10">
                  <c:v>Капитальные расходы 1 499,9 тыс.руб. - 2,2%</c:v>
                </c:pt>
                <c:pt idx="11">
                  <c:v>Финансовый резерв 915,1 тыс.руб. - 1,4% </c:v>
                </c:pt>
                <c:pt idx="12">
                  <c:v>Прочие текущие расходы 1625,5 тыс.руб. - 2,4%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49447</c:v>
                </c:pt>
                <c:pt idx="1">
                  <c:v>1479.7</c:v>
                </c:pt>
                <c:pt idx="2">
                  <c:v>1998</c:v>
                </c:pt>
                <c:pt idx="3">
                  <c:v>901.8</c:v>
                </c:pt>
                <c:pt idx="4" formatCode="#,##0.00">
                  <c:v>6831.5</c:v>
                </c:pt>
                <c:pt idx="5">
                  <c:v>1032.5999999999999</c:v>
                </c:pt>
                <c:pt idx="6">
                  <c:v>2874.8</c:v>
                </c:pt>
                <c:pt idx="7">
                  <c:v>219.3</c:v>
                </c:pt>
                <c:pt idx="8">
                  <c:v>5215.2</c:v>
                </c:pt>
                <c:pt idx="9">
                  <c:v>2309.1</c:v>
                </c:pt>
                <c:pt idx="10">
                  <c:v>2788.9</c:v>
                </c:pt>
                <c:pt idx="11">
                  <c:v>910.1</c:v>
                </c:pt>
                <c:pt idx="12">
                  <c:v>1870.8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7-4100-9EE6-118702A8E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solidFill>
            <a:srgbClr val="FFC000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D026C4-2057-4996-A44C-4C50CEEFB9D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61908C-CF0B-4746-9D20-6403B3C7215B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3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Доходы, всего – 77 878,9 тыс. руб.  </a:t>
          </a:r>
        </a:p>
      </dgm:t>
    </dgm:pt>
    <dgm:pt modelId="{6E0FD2DE-646F-4DDE-8273-ED4AED7C7028}" type="parTrans" cxnId="{EB39DF4E-E807-424F-9B14-C0F673FEE915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FCC3F90-3C13-49C4-9FB7-9F6246A5894B}" type="sibTrans" cxnId="{EB39DF4E-E807-424F-9B14-C0F673FEE915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B1166613-98D5-42E5-8C18-CF3F3CF32DFE}">
      <dgm:prSet phldrT="[Текст]" custT="1"/>
      <dgm:spPr>
        <a:solidFill>
          <a:srgbClr val="00FFFF">
            <a:alpha val="89804"/>
          </a:srgbClr>
        </a:solidFill>
      </dgm:spPr>
      <dgm:t>
        <a:bodyPr/>
        <a:lstStyle/>
        <a:p>
          <a:r>
            <a:rPr lang="ru-RU" sz="2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Собственные доходы – 39 890,8 тыс. руб. 51,2%</a:t>
          </a:r>
        </a:p>
      </dgm:t>
    </dgm:pt>
    <dgm:pt modelId="{3ED542E9-B1F6-4D18-936D-498450A3C8E8}" type="parTrans" cxnId="{ED200E5D-3799-4E45-9158-F5915A43E706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BCFC19E-3F27-4C91-B0DE-04F9A1176E41}" type="sibTrans" cxnId="{ED200E5D-3799-4E45-9158-F5915A43E706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042009B-FE89-4B19-A57F-05D6015E19FC}">
      <dgm:prSet phldrT="[Текст]" custT="1"/>
      <dgm:spPr>
        <a:solidFill>
          <a:srgbClr val="99FF33">
            <a:alpha val="89804"/>
          </a:srgbClr>
        </a:solidFill>
      </dgm:spPr>
      <dgm:t>
        <a:bodyPr/>
        <a:lstStyle/>
        <a:p>
          <a:r>
            <a:rPr lang="ru-RU" sz="2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 – 36 642,1 тыс. руб. 91,9%</a:t>
          </a:r>
        </a:p>
      </dgm:t>
    </dgm:pt>
    <dgm:pt modelId="{E0094BC1-F26E-4B77-8247-C57B64E80BBF}" type="parTrans" cxnId="{228093DF-E635-420F-A461-653B0656408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0D733AF-8AA4-484B-BDD8-5CB205FADC58}" type="sibTrans" cxnId="{228093DF-E635-420F-A461-653B0656408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CD9666D9-9C32-459D-BC75-3CD2824DC022}">
      <dgm:prSet phldrT="[Текст]" custT="1"/>
      <dgm:spPr>
        <a:solidFill>
          <a:srgbClr val="99FF33">
            <a:alpha val="89804"/>
          </a:srgbClr>
        </a:solidFill>
      </dgm:spPr>
      <dgm:t>
        <a:bodyPr/>
        <a:lstStyle/>
        <a:p>
          <a:r>
            <a:rPr lang="ru-RU" sz="17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 – 3 248,7 тыс. руб. 8,1%</a:t>
          </a:r>
        </a:p>
      </dgm:t>
    </dgm:pt>
    <dgm:pt modelId="{8CC18BCD-338A-43C6-B269-AB857D8BB0CC}" type="parTrans" cxnId="{72D118C3-1EE2-459D-A4E6-9DA9DCD1B65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F501DF4-5292-4982-9795-ABA1541C5EF8}" type="sibTrans" cxnId="{72D118C3-1EE2-459D-A4E6-9DA9DCD1B65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0A74DFE-A6A4-4424-9E6C-A2C0F38216B8}">
      <dgm:prSet phldrT="[Текст]" custT="1"/>
      <dgm:spPr>
        <a:solidFill>
          <a:srgbClr val="00FF99">
            <a:alpha val="90000"/>
          </a:srgb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 –      37 988,1 тыс. руб.  48,8%</a:t>
          </a:r>
        </a:p>
      </dgm:t>
    </dgm:pt>
    <dgm:pt modelId="{31718841-20A4-440E-A782-56D62A6ED630}" type="parTrans" cxnId="{3D34F1BB-F34C-4991-87BA-2E0BDD284E17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6BFB6D3-2785-4F96-97A6-C821584CCC55}" type="sibTrans" cxnId="{3D34F1BB-F34C-4991-87BA-2E0BDD284E17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17E008A-7EEC-4541-93D6-BA67E7C60B36}">
      <dgm:prSet custT="1"/>
      <dgm:spPr>
        <a:solidFill>
          <a:srgbClr val="FFFF00">
            <a:alpha val="89804"/>
          </a:srgbClr>
        </a:solidFill>
        <a:ln cmpd="sng">
          <a:solidFill>
            <a:schemeClr val="bg1"/>
          </a:solidFill>
        </a:ln>
      </dgm:spPr>
      <dgm:t>
        <a:bodyPr/>
        <a:lstStyle/>
        <a:p>
          <a:r>
            <a:rPr lang="ru-RU" sz="1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Подоходный налог с физических лиц -             19 641,6 тыс. руб. 49,2%</a:t>
          </a:r>
        </a:p>
      </dgm:t>
    </dgm:pt>
    <dgm:pt modelId="{2D2363F2-7357-4E02-877A-1C919BED1732}" type="parTrans" cxnId="{B89C6174-8757-48CA-910A-DFDC091E241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CEED4AF9-A931-413B-8D84-ABF36AF97134}" type="sibTrans" cxnId="{B89C6174-8757-48CA-910A-DFDC091E241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49A2263-8D6B-4CBA-960E-5F41E562A6DD}">
      <dgm:prSet custT="1"/>
      <dgm:spPr>
        <a:solidFill>
          <a:srgbClr val="FFFF00">
            <a:alpha val="90000"/>
          </a:srgbClr>
        </a:solidFill>
        <a:ln cmpd="sng">
          <a:solidFill>
            <a:schemeClr val="bg1"/>
          </a:solidFill>
        </a:ln>
      </dgm:spPr>
      <dgm:t>
        <a:bodyPr/>
        <a:lstStyle/>
        <a:p>
          <a:r>
            <a:rPr lang="ru-RU" sz="1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добавленную стоимость -          8 915,4 тыс. руб. 22,6%</a:t>
          </a:r>
        </a:p>
      </dgm:t>
    </dgm:pt>
    <dgm:pt modelId="{85D54395-86A8-40FE-AA09-D186A0A16B87}" type="parTrans" cxnId="{07F512CC-E36D-4390-BA86-76C405132BEE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613E8410-0007-4A81-9CF3-384E171DD667}" type="sibTrans" cxnId="{07F512CC-E36D-4390-BA86-76C405132BEE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4C3BE0B-44FE-4D0B-AEFF-A00B82036FAF}">
      <dgm:prSet custT="1"/>
      <dgm:spPr>
        <a:solidFill>
          <a:srgbClr val="FFFF00">
            <a:alpha val="90000"/>
          </a:srgbClr>
        </a:solidFill>
        <a:ln cmpd="sng">
          <a:solidFill>
            <a:schemeClr val="bg1"/>
          </a:solidFill>
        </a:ln>
      </dgm:spPr>
      <dgm:t>
        <a:bodyPr/>
        <a:lstStyle/>
        <a:p>
          <a:r>
            <a:rPr lang="ru-RU" sz="15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Налоги на собственность –          3 741,9 тыс. руб. 9,5%</a:t>
          </a:r>
        </a:p>
      </dgm:t>
    </dgm:pt>
    <dgm:pt modelId="{D310FB4C-C37C-4981-B8B2-B83DA777A131}" type="parTrans" cxnId="{8DF21358-BF0E-40C8-99F8-10B2D057B4AF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FFF581C-628B-48CF-8BF2-2DFF58524979}" type="sibTrans" cxnId="{8DF21358-BF0E-40C8-99F8-10B2D057B4AF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71937D7-01ED-4A29-9231-B3C994987919}">
      <dgm:prSet custT="1"/>
      <dgm:spPr>
        <a:solidFill>
          <a:srgbClr val="33CCCC">
            <a:alpha val="89804"/>
          </a:srgbClr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 -              </a:t>
          </a:r>
          <a:r>
            <a: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35 693,0 тыс. руб. 94,0%</a:t>
          </a:r>
        </a:p>
      </dgm:t>
    </dgm:pt>
    <dgm:pt modelId="{4ECD1F14-9BD5-4565-85E5-CDE0C383E2F5}" type="parTrans" cxnId="{8C1E0183-DF64-4261-8123-85C4C8EB9D5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B5263A8-37C1-4D0C-8D40-251E357DC154}" type="sibTrans" cxnId="{8C1E0183-DF64-4261-8123-85C4C8EB9D5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EA1AFD2-ABD9-4C86-89C9-9BE4F4F28F77}">
      <dgm:prSet custT="1"/>
      <dgm:spPr>
        <a:solidFill>
          <a:srgbClr val="00FFFF">
            <a:alpha val="90000"/>
          </a:srgbClr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- </a:t>
          </a:r>
          <a:r>
            <a: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545,1 тыс. руб. 1,4%</a:t>
          </a:r>
        </a:p>
      </dgm:t>
    </dgm:pt>
    <dgm:pt modelId="{0623A78C-643C-4F4D-94C4-00BE42EBFED9}" type="parTrans" cxnId="{187482A0-529A-4FE5-B3A2-75B55E469BA6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D4B9EFE-7B50-4E8E-BC4B-DECA64C4EDA3}" type="sibTrans" cxnId="{187482A0-529A-4FE5-B3A2-75B55E469BA6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69B4B74-1D6A-4D2E-90FF-614C40229177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 –    1 750,0 тыс. руб. 4,6%</a:t>
          </a:r>
        </a:p>
      </dgm:t>
    </dgm:pt>
    <dgm:pt modelId="{000DE24B-8738-4900-9BF3-932240F4E436}" type="parTrans" cxnId="{6866652B-E749-4AFB-8010-D0615071237F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55571012-E40B-4756-A824-E886412662F2}" type="sibTrans" cxnId="{6866652B-E749-4AFB-8010-D0615071237F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19C46C6-5CE0-4225-802D-FB45CEE59AA9}" type="pres">
      <dgm:prSet presAssocID="{47D026C4-2057-4996-A44C-4C50CEEFB9D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6D2682E-D434-4C34-9B41-E9991F16A752}" type="pres">
      <dgm:prSet presAssocID="{FD61908C-CF0B-4746-9D20-6403B3C7215B}" presName="hierRoot1" presStyleCnt="0"/>
      <dgm:spPr/>
    </dgm:pt>
    <dgm:pt modelId="{F844DB1A-493E-468D-9AA6-F2E833C4DE44}" type="pres">
      <dgm:prSet presAssocID="{FD61908C-CF0B-4746-9D20-6403B3C7215B}" presName="composite" presStyleCnt="0"/>
      <dgm:spPr/>
    </dgm:pt>
    <dgm:pt modelId="{24E2BBDA-A1E9-4A6C-91EA-C8AD543F1C94}" type="pres">
      <dgm:prSet presAssocID="{FD61908C-CF0B-4746-9D20-6403B3C7215B}" presName="background" presStyleLbl="node0" presStyleIdx="0" presStyleCnt="1"/>
      <dgm:spPr>
        <a:solidFill>
          <a:srgbClr val="FFC000"/>
        </a:solidFill>
      </dgm:spPr>
    </dgm:pt>
    <dgm:pt modelId="{0713A3F2-BCDA-4C6D-8F3C-2BE62D4F5F64}" type="pres">
      <dgm:prSet presAssocID="{FD61908C-CF0B-4746-9D20-6403B3C7215B}" presName="text" presStyleLbl="fgAcc0" presStyleIdx="0" presStyleCnt="1" custScaleX="1217685" custScaleY="241350" custLinFactX="-56745" custLinFactY="-9585" custLinFactNeighborX="-100000" custLinFactNeighborY="-100000">
        <dgm:presLayoutVars>
          <dgm:chPref val="3"/>
        </dgm:presLayoutVars>
      </dgm:prSet>
      <dgm:spPr/>
    </dgm:pt>
    <dgm:pt modelId="{CABA1563-E4AC-40D6-A923-5880F1EDE1FE}" type="pres">
      <dgm:prSet presAssocID="{FD61908C-CF0B-4746-9D20-6403B3C7215B}" presName="hierChild2" presStyleCnt="0"/>
      <dgm:spPr/>
    </dgm:pt>
    <dgm:pt modelId="{7DA9D886-70A7-4991-95B1-AE0E1A0809A8}" type="pres">
      <dgm:prSet presAssocID="{3ED542E9-B1F6-4D18-936D-498450A3C8E8}" presName="Name10" presStyleLbl="parChTrans1D2" presStyleIdx="0" presStyleCnt="2"/>
      <dgm:spPr/>
    </dgm:pt>
    <dgm:pt modelId="{09C14ADC-8551-4A46-8C93-572DA17D280E}" type="pres">
      <dgm:prSet presAssocID="{B1166613-98D5-42E5-8C18-CF3F3CF32DFE}" presName="hierRoot2" presStyleCnt="0"/>
      <dgm:spPr/>
    </dgm:pt>
    <dgm:pt modelId="{15B94226-DD2F-471F-AF0B-DCE9661CC2F8}" type="pres">
      <dgm:prSet presAssocID="{B1166613-98D5-42E5-8C18-CF3F3CF32DFE}" presName="composite2" presStyleCnt="0"/>
      <dgm:spPr/>
    </dgm:pt>
    <dgm:pt modelId="{0C07148C-0831-4B15-8196-49D330D7B7CC}" type="pres">
      <dgm:prSet presAssocID="{B1166613-98D5-42E5-8C18-CF3F3CF32DFE}" presName="background2" presStyleLbl="node2" presStyleIdx="0" presStyleCnt="2"/>
      <dgm:spPr/>
    </dgm:pt>
    <dgm:pt modelId="{8386947A-F657-4E75-B25B-8EF6ED9603F5}" type="pres">
      <dgm:prSet presAssocID="{B1166613-98D5-42E5-8C18-CF3F3CF32DFE}" presName="text2" presStyleLbl="fgAcc2" presStyleIdx="0" presStyleCnt="2" custScaleX="741509" custScaleY="230929" custLinFactNeighborX="25959" custLinFactNeighborY="-50139">
        <dgm:presLayoutVars>
          <dgm:chPref val="3"/>
        </dgm:presLayoutVars>
      </dgm:prSet>
      <dgm:spPr/>
    </dgm:pt>
    <dgm:pt modelId="{531825BE-7143-4C79-8E69-998736A808DB}" type="pres">
      <dgm:prSet presAssocID="{B1166613-98D5-42E5-8C18-CF3F3CF32DFE}" presName="hierChild3" presStyleCnt="0"/>
      <dgm:spPr/>
    </dgm:pt>
    <dgm:pt modelId="{295919D1-1C0B-462B-A50D-8AD7C14D2F6F}" type="pres">
      <dgm:prSet presAssocID="{E0094BC1-F26E-4B77-8247-C57B64E80BBF}" presName="Name17" presStyleLbl="parChTrans1D3" presStyleIdx="0" presStyleCnt="5"/>
      <dgm:spPr/>
    </dgm:pt>
    <dgm:pt modelId="{D398DDE7-314A-4F67-B21A-46EF10C5256C}" type="pres">
      <dgm:prSet presAssocID="{9042009B-FE89-4B19-A57F-05D6015E19FC}" presName="hierRoot3" presStyleCnt="0"/>
      <dgm:spPr/>
    </dgm:pt>
    <dgm:pt modelId="{8BF7A3D3-81B0-4D2D-BA4B-EDF8034B19BA}" type="pres">
      <dgm:prSet presAssocID="{9042009B-FE89-4B19-A57F-05D6015E19FC}" presName="composite3" presStyleCnt="0"/>
      <dgm:spPr/>
    </dgm:pt>
    <dgm:pt modelId="{2367727B-F841-4CE4-8677-615DB68DE332}" type="pres">
      <dgm:prSet presAssocID="{9042009B-FE89-4B19-A57F-05D6015E19FC}" presName="background3" presStyleLbl="node3" presStyleIdx="0" presStyleCnt="5"/>
      <dgm:spPr>
        <a:solidFill>
          <a:schemeClr val="accent6">
            <a:lumMod val="75000"/>
          </a:schemeClr>
        </a:solidFill>
      </dgm:spPr>
    </dgm:pt>
    <dgm:pt modelId="{6F5F6B8A-BC8E-41C4-97E3-0E686EAECD59}" type="pres">
      <dgm:prSet presAssocID="{9042009B-FE89-4B19-A57F-05D6015E19FC}" presName="text3" presStyleLbl="fgAcc3" presStyleIdx="0" presStyleCnt="5" custScaleX="419106" custScaleY="281816" custLinFactX="-38243" custLinFactNeighborX="-100000" custLinFactNeighborY="-22397">
        <dgm:presLayoutVars>
          <dgm:chPref val="3"/>
        </dgm:presLayoutVars>
      </dgm:prSet>
      <dgm:spPr/>
    </dgm:pt>
    <dgm:pt modelId="{440C1768-EAFE-4408-B1EF-F6F0201EE909}" type="pres">
      <dgm:prSet presAssocID="{9042009B-FE89-4B19-A57F-05D6015E19FC}" presName="hierChild4" presStyleCnt="0"/>
      <dgm:spPr/>
    </dgm:pt>
    <dgm:pt modelId="{A021B8CA-0D37-42AD-9BF0-31E132797990}" type="pres">
      <dgm:prSet presAssocID="{2D2363F2-7357-4E02-877A-1C919BED1732}" presName="Name23" presStyleLbl="parChTrans1D4" presStyleIdx="0" presStyleCnt="3"/>
      <dgm:spPr/>
    </dgm:pt>
    <dgm:pt modelId="{C154AEBF-1AE3-40C7-A641-014892323866}" type="pres">
      <dgm:prSet presAssocID="{817E008A-7EEC-4541-93D6-BA67E7C60B36}" presName="hierRoot4" presStyleCnt="0"/>
      <dgm:spPr/>
    </dgm:pt>
    <dgm:pt modelId="{ACCB2B63-A35E-40E1-8E6C-8855D837F4A9}" type="pres">
      <dgm:prSet presAssocID="{817E008A-7EEC-4541-93D6-BA67E7C60B36}" presName="composite4" presStyleCnt="0"/>
      <dgm:spPr/>
    </dgm:pt>
    <dgm:pt modelId="{FFFE9929-9B2E-4BD7-81B2-CF5E7DEB6EEE}" type="pres">
      <dgm:prSet presAssocID="{817E008A-7EEC-4541-93D6-BA67E7C60B36}" presName="background4" presStyleLbl="node4" presStyleIdx="0" presStyleCnt="3"/>
      <dgm:spPr>
        <a:solidFill>
          <a:schemeClr val="accent6"/>
        </a:solidFill>
      </dgm:spPr>
    </dgm:pt>
    <dgm:pt modelId="{AF8BDDBB-F38C-4CD4-A95E-1D5ACB621E37}" type="pres">
      <dgm:prSet presAssocID="{817E008A-7EEC-4541-93D6-BA67E7C60B36}" presName="text4" presStyleLbl="fgAcc4" presStyleIdx="0" presStyleCnt="3" custScaleX="386898" custScaleY="306670" custLinFactY="36423" custLinFactNeighborX="49168" custLinFactNeighborY="100000">
        <dgm:presLayoutVars>
          <dgm:chPref val="3"/>
        </dgm:presLayoutVars>
      </dgm:prSet>
      <dgm:spPr/>
    </dgm:pt>
    <dgm:pt modelId="{716683C8-B2EE-4A45-BC66-BF25DA593AF2}" type="pres">
      <dgm:prSet presAssocID="{817E008A-7EEC-4541-93D6-BA67E7C60B36}" presName="hierChild5" presStyleCnt="0"/>
      <dgm:spPr/>
    </dgm:pt>
    <dgm:pt modelId="{EAA773CC-5E12-476C-9209-A8D0354AD883}" type="pres">
      <dgm:prSet presAssocID="{85D54395-86A8-40FE-AA09-D186A0A16B87}" presName="Name23" presStyleLbl="parChTrans1D4" presStyleIdx="1" presStyleCnt="3"/>
      <dgm:spPr/>
    </dgm:pt>
    <dgm:pt modelId="{96DEEB36-EE1B-4E03-A63C-332B97DCE91C}" type="pres">
      <dgm:prSet presAssocID="{049A2263-8D6B-4CBA-960E-5F41E562A6DD}" presName="hierRoot4" presStyleCnt="0"/>
      <dgm:spPr/>
    </dgm:pt>
    <dgm:pt modelId="{A4CDE473-10DD-4DA0-B096-6F5DAED481A5}" type="pres">
      <dgm:prSet presAssocID="{049A2263-8D6B-4CBA-960E-5F41E562A6DD}" presName="composite4" presStyleCnt="0"/>
      <dgm:spPr/>
    </dgm:pt>
    <dgm:pt modelId="{17C75655-80AC-4A7F-AC7E-1E7FE6868DCD}" type="pres">
      <dgm:prSet presAssocID="{049A2263-8D6B-4CBA-960E-5F41E562A6DD}" presName="background4" presStyleLbl="node4" presStyleIdx="1" presStyleCnt="3"/>
      <dgm:spPr>
        <a:solidFill>
          <a:schemeClr val="accent6"/>
        </a:solidFill>
      </dgm:spPr>
    </dgm:pt>
    <dgm:pt modelId="{B36BDE61-37FF-4C1B-87CA-1DD49BFAE7EF}" type="pres">
      <dgm:prSet presAssocID="{049A2263-8D6B-4CBA-960E-5F41E562A6DD}" presName="text4" presStyleLbl="fgAcc4" presStyleIdx="1" presStyleCnt="3" custScaleX="351329" custScaleY="277265" custLinFactX="100000" custLinFactY="37698" custLinFactNeighborX="134092" custLinFactNeighborY="100000">
        <dgm:presLayoutVars>
          <dgm:chPref val="3"/>
        </dgm:presLayoutVars>
      </dgm:prSet>
      <dgm:spPr/>
    </dgm:pt>
    <dgm:pt modelId="{8A4644CC-22A3-460F-B3AD-E47721E94BA5}" type="pres">
      <dgm:prSet presAssocID="{049A2263-8D6B-4CBA-960E-5F41E562A6DD}" presName="hierChild5" presStyleCnt="0"/>
      <dgm:spPr/>
    </dgm:pt>
    <dgm:pt modelId="{9A3160B5-8402-4450-A36A-DACCEAC3EF08}" type="pres">
      <dgm:prSet presAssocID="{D310FB4C-C37C-4981-B8B2-B83DA777A131}" presName="Name23" presStyleLbl="parChTrans1D4" presStyleIdx="2" presStyleCnt="3"/>
      <dgm:spPr/>
    </dgm:pt>
    <dgm:pt modelId="{5738C8F6-68A6-4C26-AA98-7D8C75FFD4D1}" type="pres">
      <dgm:prSet presAssocID="{D4C3BE0B-44FE-4D0B-AEFF-A00B82036FAF}" presName="hierRoot4" presStyleCnt="0"/>
      <dgm:spPr/>
    </dgm:pt>
    <dgm:pt modelId="{DF4CAC4F-B340-4E89-B6E7-6D60A2C65C76}" type="pres">
      <dgm:prSet presAssocID="{D4C3BE0B-44FE-4D0B-AEFF-A00B82036FAF}" presName="composite4" presStyleCnt="0"/>
      <dgm:spPr/>
    </dgm:pt>
    <dgm:pt modelId="{09E335D5-B030-4E82-8E7D-DFDA8007368D}" type="pres">
      <dgm:prSet presAssocID="{D4C3BE0B-44FE-4D0B-AEFF-A00B82036FAF}" presName="background4" presStyleLbl="node4" presStyleIdx="2" presStyleCnt="3"/>
      <dgm:spPr>
        <a:solidFill>
          <a:schemeClr val="accent6"/>
        </a:solidFill>
      </dgm:spPr>
    </dgm:pt>
    <dgm:pt modelId="{8ADA2491-1B60-4B0D-B41F-58CC0347C001}" type="pres">
      <dgm:prSet presAssocID="{D4C3BE0B-44FE-4D0B-AEFF-A00B82036FAF}" presName="text4" presStyleLbl="fgAcc4" presStyleIdx="2" presStyleCnt="3" custScaleX="328535" custScaleY="293865" custLinFactX="200000" custLinFactY="32217" custLinFactNeighborX="278536" custLinFactNeighborY="100000">
        <dgm:presLayoutVars>
          <dgm:chPref val="3"/>
        </dgm:presLayoutVars>
      </dgm:prSet>
      <dgm:spPr/>
    </dgm:pt>
    <dgm:pt modelId="{85A3CA38-3D48-4443-BC7B-7C84F6939F27}" type="pres">
      <dgm:prSet presAssocID="{D4C3BE0B-44FE-4D0B-AEFF-A00B82036FAF}" presName="hierChild5" presStyleCnt="0"/>
      <dgm:spPr/>
    </dgm:pt>
    <dgm:pt modelId="{050E866B-7A53-4D30-8256-98E4E0EC9119}" type="pres">
      <dgm:prSet presAssocID="{8CC18BCD-338A-43C6-B269-AB857D8BB0CC}" presName="Name17" presStyleLbl="parChTrans1D3" presStyleIdx="1" presStyleCnt="5"/>
      <dgm:spPr/>
    </dgm:pt>
    <dgm:pt modelId="{CCF0A43E-03C5-48FA-AF61-0BE66DA68955}" type="pres">
      <dgm:prSet presAssocID="{CD9666D9-9C32-459D-BC75-3CD2824DC022}" presName="hierRoot3" presStyleCnt="0"/>
      <dgm:spPr/>
    </dgm:pt>
    <dgm:pt modelId="{0E7435AC-095A-40C5-9290-0CA0909B3D49}" type="pres">
      <dgm:prSet presAssocID="{CD9666D9-9C32-459D-BC75-3CD2824DC022}" presName="composite3" presStyleCnt="0"/>
      <dgm:spPr/>
    </dgm:pt>
    <dgm:pt modelId="{46FC100C-AF4D-491D-8035-84B90ACFCB7A}" type="pres">
      <dgm:prSet presAssocID="{CD9666D9-9C32-459D-BC75-3CD2824DC022}" presName="background3" presStyleLbl="node3" presStyleIdx="1" presStyleCnt="5"/>
      <dgm:spPr>
        <a:solidFill>
          <a:schemeClr val="accent6">
            <a:lumMod val="75000"/>
          </a:schemeClr>
        </a:solidFill>
      </dgm:spPr>
    </dgm:pt>
    <dgm:pt modelId="{BE5E012F-24DD-44A1-B870-F1835D755B32}" type="pres">
      <dgm:prSet presAssocID="{CD9666D9-9C32-459D-BC75-3CD2824DC022}" presName="text3" presStyleLbl="fgAcc3" presStyleIdx="1" presStyleCnt="5" custScaleX="314912" custScaleY="261076" custLinFactNeighborX="-74110" custLinFactNeighborY="-18581">
        <dgm:presLayoutVars>
          <dgm:chPref val="3"/>
        </dgm:presLayoutVars>
      </dgm:prSet>
      <dgm:spPr/>
    </dgm:pt>
    <dgm:pt modelId="{2D493523-7554-4EB1-899F-D2A45A5104A8}" type="pres">
      <dgm:prSet presAssocID="{CD9666D9-9C32-459D-BC75-3CD2824DC022}" presName="hierChild4" presStyleCnt="0"/>
      <dgm:spPr/>
    </dgm:pt>
    <dgm:pt modelId="{6B211901-35CD-4F25-A2C9-DEE1499FF893}" type="pres">
      <dgm:prSet presAssocID="{31718841-20A4-440E-A782-56D62A6ED630}" presName="Name10" presStyleLbl="parChTrans1D2" presStyleIdx="1" presStyleCnt="2"/>
      <dgm:spPr/>
    </dgm:pt>
    <dgm:pt modelId="{94BF7F8C-0CE9-46EF-A0C1-CD52A7300A4F}" type="pres">
      <dgm:prSet presAssocID="{A0A74DFE-A6A4-4424-9E6C-A2C0F38216B8}" presName="hierRoot2" presStyleCnt="0"/>
      <dgm:spPr/>
    </dgm:pt>
    <dgm:pt modelId="{8FC0BCE1-A5F3-4534-BC5C-094ADDA4B090}" type="pres">
      <dgm:prSet presAssocID="{A0A74DFE-A6A4-4424-9E6C-A2C0F38216B8}" presName="composite2" presStyleCnt="0"/>
      <dgm:spPr/>
    </dgm:pt>
    <dgm:pt modelId="{A7F1A63A-211B-4D7F-A968-67459EC83F49}" type="pres">
      <dgm:prSet presAssocID="{A0A74DFE-A6A4-4424-9E6C-A2C0F38216B8}" presName="background2" presStyleLbl="node2" presStyleIdx="1" presStyleCnt="2"/>
      <dgm:spPr/>
    </dgm:pt>
    <dgm:pt modelId="{01155F52-80D0-412B-86BC-C31D2712DBD2}" type="pres">
      <dgm:prSet presAssocID="{A0A74DFE-A6A4-4424-9E6C-A2C0F38216B8}" presName="text2" presStyleLbl="fgAcc2" presStyleIdx="1" presStyleCnt="2" custScaleX="638380" custScaleY="209934" custLinFactNeighborX="-27785" custLinFactNeighborY="-40865">
        <dgm:presLayoutVars>
          <dgm:chPref val="3"/>
        </dgm:presLayoutVars>
      </dgm:prSet>
      <dgm:spPr/>
    </dgm:pt>
    <dgm:pt modelId="{6F0FDE32-B3C6-4F14-8F67-7FAACC6157E7}" type="pres">
      <dgm:prSet presAssocID="{A0A74DFE-A6A4-4424-9E6C-A2C0F38216B8}" presName="hierChild3" presStyleCnt="0"/>
      <dgm:spPr/>
    </dgm:pt>
    <dgm:pt modelId="{8CE0684D-4907-4724-84D8-3647BA43119C}" type="pres">
      <dgm:prSet presAssocID="{4ECD1F14-9BD5-4565-85E5-CDE0C383E2F5}" presName="Name17" presStyleLbl="parChTrans1D3" presStyleIdx="2" presStyleCnt="5"/>
      <dgm:spPr/>
    </dgm:pt>
    <dgm:pt modelId="{6B6030E0-6974-4C60-8DB7-97F0AB05A599}" type="pres">
      <dgm:prSet presAssocID="{A71937D7-01ED-4A29-9231-B3C994987919}" presName="hierRoot3" presStyleCnt="0"/>
      <dgm:spPr/>
    </dgm:pt>
    <dgm:pt modelId="{916D4A11-1591-4CB2-A865-73181F707E02}" type="pres">
      <dgm:prSet presAssocID="{A71937D7-01ED-4A29-9231-B3C994987919}" presName="composite3" presStyleCnt="0"/>
      <dgm:spPr/>
    </dgm:pt>
    <dgm:pt modelId="{A05D9E0D-47B2-4820-BC82-92ECA9E5F5BA}" type="pres">
      <dgm:prSet presAssocID="{A71937D7-01ED-4A29-9231-B3C994987919}" presName="background3" presStyleLbl="node3" presStyleIdx="2" presStyleCnt="5"/>
      <dgm:spPr>
        <a:solidFill>
          <a:srgbClr val="00B050"/>
        </a:solidFill>
      </dgm:spPr>
    </dgm:pt>
    <dgm:pt modelId="{AA967DF0-B384-4B21-AB7C-10DB0E908DF0}" type="pres">
      <dgm:prSet presAssocID="{A71937D7-01ED-4A29-9231-B3C994987919}" presName="text3" presStyleLbl="fgAcc3" presStyleIdx="2" presStyleCnt="5" custScaleX="235955" custScaleY="302871" custLinFactNeighborX="-58424" custLinFactNeighborY="-25868">
        <dgm:presLayoutVars>
          <dgm:chPref val="3"/>
        </dgm:presLayoutVars>
      </dgm:prSet>
      <dgm:spPr/>
    </dgm:pt>
    <dgm:pt modelId="{49C5C3B8-E372-4037-A1DD-2E6147D49059}" type="pres">
      <dgm:prSet presAssocID="{A71937D7-01ED-4A29-9231-B3C994987919}" presName="hierChild4" presStyleCnt="0"/>
      <dgm:spPr/>
    </dgm:pt>
    <dgm:pt modelId="{47E70CAB-CE33-4BED-8200-E82CFC52CA3E}" type="pres">
      <dgm:prSet presAssocID="{0623A78C-643C-4F4D-94C4-00BE42EBFED9}" presName="Name17" presStyleLbl="parChTrans1D3" presStyleIdx="3" presStyleCnt="5"/>
      <dgm:spPr/>
    </dgm:pt>
    <dgm:pt modelId="{AE363FA3-8C29-4498-BDEF-D7D8D84EAEB1}" type="pres">
      <dgm:prSet presAssocID="{2EA1AFD2-ABD9-4C86-89C9-9BE4F4F28F77}" presName="hierRoot3" presStyleCnt="0"/>
      <dgm:spPr/>
    </dgm:pt>
    <dgm:pt modelId="{F95CE002-03DE-40C0-8F19-32E0A4A28635}" type="pres">
      <dgm:prSet presAssocID="{2EA1AFD2-ABD9-4C86-89C9-9BE4F4F28F77}" presName="composite3" presStyleCnt="0"/>
      <dgm:spPr/>
    </dgm:pt>
    <dgm:pt modelId="{E78CED35-8901-4058-8D4A-41EAEEB7A798}" type="pres">
      <dgm:prSet presAssocID="{2EA1AFD2-ABD9-4C86-89C9-9BE4F4F28F77}" presName="background3" presStyleLbl="node3" presStyleIdx="3" presStyleCnt="5"/>
      <dgm:spPr>
        <a:solidFill>
          <a:srgbClr val="0070C0"/>
        </a:solidFill>
      </dgm:spPr>
    </dgm:pt>
    <dgm:pt modelId="{9DDA1464-0581-40AA-AE20-9985F5AAD3C6}" type="pres">
      <dgm:prSet presAssocID="{2EA1AFD2-ABD9-4C86-89C9-9BE4F4F28F77}" presName="text3" presStyleLbl="fgAcc3" presStyleIdx="3" presStyleCnt="5" custScaleX="251524" custScaleY="289322" custLinFactNeighborX="-25876" custLinFactNeighborY="-16691">
        <dgm:presLayoutVars>
          <dgm:chPref val="3"/>
        </dgm:presLayoutVars>
      </dgm:prSet>
      <dgm:spPr/>
    </dgm:pt>
    <dgm:pt modelId="{2F20869C-2E13-4B09-8A01-351623625677}" type="pres">
      <dgm:prSet presAssocID="{2EA1AFD2-ABD9-4C86-89C9-9BE4F4F28F77}" presName="hierChild4" presStyleCnt="0"/>
      <dgm:spPr/>
    </dgm:pt>
    <dgm:pt modelId="{B788EFEC-61F5-40DF-B0E6-5C2D69928B2E}" type="pres">
      <dgm:prSet presAssocID="{000DE24B-8738-4900-9BF3-932240F4E436}" presName="Name17" presStyleLbl="parChTrans1D3" presStyleIdx="4" presStyleCnt="5"/>
      <dgm:spPr/>
    </dgm:pt>
    <dgm:pt modelId="{8CD10237-7B15-4428-89FE-7C8307CA0512}" type="pres">
      <dgm:prSet presAssocID="{269B4B74-1D6A-4D2E-90FF-614C40229177}" presName="hierRoot3" presStyleCnt="0"/>
      <dgm:spPr/>
    </dgm:pt>
    <dgm:pt modelId="{07492709-5B56-4D70-B5B5-D96293820073}" type="pres">
      <dgm:prSet presAssocID="{269B4B74-1D6A-4D2E-90FF-614C40229177}" presName="composite3" presStyleCnt="0"/>
      <dgm:spPr/>
    </dgm:pt>
    <dgm:pt modelId="{6F13D5EE-B314-4053-A95D-D7806E65E62F}" type="pres">
      <dgm:prSet presAssocID="{269B4B74-1D6A-4D2E-90FF-614C40229177}" presName="background3" presStyleLbl="node3" presStyleIdx="4" presStyleCnt="5"/>
      <dgm:spPr>
        <a:solidFill>
          <a:srgbClr val="00CC99"/>
        </a:solidFill>
      </dgm:spPr>
    </dgm:pt>
    <dgm:pt modelId="{0A4C4F55-900B-4009-8BFF-B5777CAF2E8F}" type="pres">
      <dgm:prSet presAssocID="{269B4B74-1D6A-4D2E-90FF-614C40229177}" presName="text3" presStyleLbl="fgAcc3" presStyleIdx="4" presStyleCnt="5" custScaleX="277955" custScaleY="302802" custLinFactNeighborX="-27795" custLinFactNeighborY="-30606">
        <dgm:presLayoutVars>
          <dgm:chPref val="3"/>
        </dgm:presLayoutVars>
      </dgm:prSet>
      <dgm:spPr/>
    </dgm:pt>
    <dgm:pt modelId="{58FD775A-F041-46D2-ACC8-172DA7B1D174}" type="pres">
      <dgm:prSet presAssocID="{269B4B74-1D6A-4D2E-90FF-614C40229177}" presName="hierChild4" presStyleCnt="0"/>
      <dgm:spPr/>
    </dgm:pt>
  </dgm:ptLst>
  <dgm:cxnLst>
    <dgm:cxn modelId="{5FE4071F-68E5-4ED9-A37C-78B84A8EE6BC}" type="presOf" srcId="{D310FB4C-C37C-4981-B8B2-B83DA777A131}" destId="{9A3160B5-8402-4450-A36A-DACCEAC3EF08}" srcOrd="0" destOrd="0" presId="urn:microsoft.com/office/officeart/2005/8/layout/hierarchy1"/>
    <dgm:cxn modelId="{D958DC2A-1C85-4EDF-A3FB-58783CD6C01F}" type="presOf" srcId="{31718841-20A4-440E-A782-56D62A6ED630}" destId="{6B211901-35CD-4F25-A2C9-DEE1499FF893}" srcOrd="0" destOrd="0" presId="urn:microsoft.com/office/officeart/2005/8/layout/hierarchy1"/>
    <dgm:cxn modelId="{6866652B-E749-4AFB-8010-D0615071237F}" srcId="{A0A74DFE-A6A4-4424-9E6C-A2C0F38216B8}" destId="{269B4B74-1D6A-4D2E-90FF-614C40229177}" srcOrd="2" destOrd="0" parTransId="{000DE24B-8738-4900-9BF3-932240F4E436}" sibTransId="{55571012-E40B-4756-A824-E886412662F2}"/>
    <dgm:cxn modelId="{E921502F-EFF8-4F5C-97F6-0FB4ED4E2035}" type="presOf" srcId="{9042009B-FE89-4B19-A57F-05D6015E19FC}" destId="{6F5F6B8A-BC8E-41C4-97E3-0E686EAECD59}" srcOrd="0" destOrd="0" presId="urn:microsoft.com/office/officeart/2005/8/layout/hierarchy1"/>
    <dgm:cxn modelId="{09929031-203D-41E8-BE77-B4DE93E5BE64}" type="presOf" srcId="{E0094BC1-F26E-4B77-8247-C57B64E80BBF}" destId="{295919D1-1C0B-462B-A50D-8AD7C14D2F6F}" srcOrd="0" destOrd="0" presId="urn:microsoft.com/office/officeart/2005/8/layout/hierarchy1"/>
    <dgm:cxn modelId="{ED200E5D-3799-4E45-9158-F5915A43E706}" srcId="{FD61908C-CF0B-4746-9D20-6403B3C7215B}" destId="{B1166613-98D5-42E5-8C18-CF3F3CF32DFE}" srcOrd="0" destOrd="0" parTransId="{3ED542E9-B1F6-4D18-936D-498450A3C8E8}" sibTransId="{2BCFC19E-3F27-4C91-B0DE-04F9A1176E41}"/>
    <dgm:cxn modelId="{F752F165-E28B-42BA-8286-4EBCBC917693}" type="presOf" srcId="{A71937D7-01ED-4A29-9231-B3C994987919}" destId="{AA967DF0-B384-4B21-AB7C-10DB0E908DF0}" srcOrd="0" destOrd="0" presId="urn:microsoft.com/office/officeart/2005/8/layout/hierarchy1"/>
    <dgm:cxn modelId="{EB39DF4E-E807-424F-9B14-C0F673FEE915}" srcId="{47D026C4-2057-4996-A44C-4C50CEEFB9D1}" destId="{FD61908C-CF0B-4746-9D20-6403B3C7215B}" srcOrd="0" destOrd="0" parTransId="{6E0FD2DE-646F-4DDE-8273-ED4AED7C7028}" sibTransId="{1FCC3F90-3C13-49C4-9FB7-9F6246A5894B}"/>
    <dgm:cxn modelId="{D60D0B6F-2464-46BE-9303-C31684AA34BD}" type="presOf" srcId="{4ECD1F14-9BD5-4565-85E5-CDE0C383E2F5}" destId="{8CE0684D-4907-4724-84D8-3647BA43119C}" srcOrd="0" destOrd="0" presId="urn:microsoft.com/office/officeart/2005/8/layout/hierarchy1"/>
    <dgm:cxn modelId="{BB28E86F-CBC4-4BA2-8825-71A8EBC1A698}" type="presOf" srcId="{3ED542E9-B1F6-4D18-936D-498450A3C8E8}" destId="{7DA9D886-70A7-4991-95B1-AE0E1A0809A8}" srcOrd="0" destOrd="0" presId="urn:microsoft.com/office/officeart/2005/8/layout/hierarchy1"/>
    <dgm:cxn modelId="{B89C6174-8757-48CA-910A-DFDC091E2410}" srcId="{9042009B-FE89-4B19-A57F-05D6015E19FC}" destId="{817E008A-7EEC-4541-93D6-BA67E7C60B36}" srcOrd="0" destOrd="0" parTransId="{2D2363F2-7357-4E02-877A-1C919BED1732}" sibTransId="{CEED4AF9-A931-413B-8D84-ABF36AF97134}"/>
    <dgm:cxn modelId="{8DF21358-BF0E-40C8-99F8-10B2D057B4AF}" srcId="{9042009B-FE89-4B19-A57F-05D6015E19FC}" destId="{D4C3BE0B-44FE-4D0B-AEFF-A00B82036FAF}" srcOrd="2" destOrd="0" parTransId="{D310FB4C-C37C-4981-B8B2-B83DA777A131}" sibTransId="{7FFF581C-628B-48CF-8BF2-2DFF58524979}"/>
    <dgm:cxn modelId="{2E752981-4175-425B-A79C-853CEE7FF823}" type="presOf" srcId="{000DE24B-8738-4900-9BF3-932240F4E436}" destId="{B788EFEC-61F5-40DF-B0E6-5C2D69928B2E}" srcOrd="0" destOrd="0" presId="urn:microsoft.com/office/officeart/2005/8/layout/hierarchy1"/>
    <dgm:cxn modelId="{4C8F2982-F147-41CD-AD29-6C4EFF2C447A}" type="presOf" srcId="{85D54395-86A8-40FE-AA09-D186A0A16B87}" destId="{EAA773CC-5E12-476C-9209-A8D0354AD883}" srcOrd="0" destOrd="0" presId="urn:microsoft.com/office/officeart/2005/8/layout/hierarchy1"/>
    <dgm:cxn modelId="{8C1E0183-DF64-4261-8123-85C4C8EB9D59}" srcId="{A0A74DFE-A6A4-4424-9E6C-A2C0F38216B8}" destId="{A71937D7-01ED-4A29-9231-B3C994987919}" srcOrd="0" destOrd="0" parTransId="{4ECD1F14-9BD5-4565-85E5-CDE0C383E2F5}" sibTransId="{4B5263A8-37C1-4D0C-8D40-251E357DC154}"/>
    <dgm:cxn modelId="{43DBAD89-5F19-4913-A70F-A41D7DAC40DB}" type="presOf" srcId="{269B4B74-1D6A-4D2E-90FF-614C40229177}" destId="{0A4C4F55-900B-4009-8BFF-B5777CAF2E8F}" srcOrd="0" destOrd="0" presId="urn:microsoft.com/office/officeart/2005/8/layout/hierarchy1"/>
    <dgm:cxn modelId="{5AA8B98F-1253-47A4-8638-A0CD7A47152F}" type="presOf" srcId="{2EA1AFD2-ABD9-4C86-89C9-9BE4F4F28F77}" destId="{9DDA1464-0581-40AA-AE20-9985F5AAD3C6}" srcOrd="0" destOrd="0" presId="urn:microsoft.com/office/officeart/2005/8/layout/hierarchy1"/>
    <dgm:cxn modelId="{4DA48191-C0BF-4A15-AC99-6030EC0EF2F9}" type="presOf" srcId="{2D2363F2-7357-4E02-877A-1C919BED1732}" destId="{A021B8CA-0D37-42AD-9BF0-31E132797990}" srcOrd="0" destOrd="0" presId="urn:microsoft.com/office/officeart/2005/8/layout/hierarchy1"/>
    <dgm:cxn modelId="{27CD4394-4E42-4EFB-8C51-2EAFAF9CAA91}" type="presOf" srcId="{A0A74DFE-A6A4-4424-9E6C-A2C0F38216B8}" destId="{01155F52-80D0-412B-86BC-C31D2712DBD2}" srcOrd="0" destOrd="0" presId="urn:microsoft.com/office/officeart/2005/8/layout/hierarchy1"/>
    <dgm:cxn modelId="{1D6DA79A-C9AF-4EF6-AD73-F10645ECC390}" type="presOf" srcId="{D4C3BE0B-44FE-4D0B-AEFF-A00B82036FAF}" destId="{8ADA2491-1B60-4B0D-B41F-58CC0347C001}" srcOrd="0" destOrd="0" presId="urn:microsoft.com/office/officeart/2005/8/layout/hierarchy1"/>
    <dgm:cxn modelId="{03A6479E-A066-42D5-95B2-217428EBD41E}" type="presOf" srcId="{8CC18BCD-338A-43C6-B269-AB857D8BB0CC}" destId="{050E866B-7A53-4D30-8256-98E4E0EC9119}" srcOrd="0" destOrd="0" presId="urn:microsoft.com/office/officeart/2005/8/layout/hierarchy1"/>
    <dgm:cxn modelId="{187482A0-529A-4FE5-B3A2-75B55E469BA6}" srcId="{A0A74DFE-A6A4-4424-9E6C-A2C0F38216B8}" destId="{2EA1AFD2-ABD9-4C86-89C9-9BE4F4F28F77}" srcOrd="1" destOrd="0" parTransId="{0623A78C-643C-4F4D-94C4-00BE42EBFED9}" sibTransId="{ED4B9EFE-7B50-4E8E-BC4B-DECA64C4EDA3}"/>
    <dgm:cxn modelId="{4287C0A6-8A1E-4AC1-89A7-F4771A703234}" type="presOf" srcId="{47D026C4-2057-4996-A44C-4C50CEEFB9D1}" destId="{419C46C6-5CE0-4225-802D-FB45CEE59AA9}" srcOrd="0" destOrd="0" presId="urn:microsoft.com/office/officeart/2005/8/layout/hierarchy1"/>
    <dgm:cxn modelId="{269EA3AD-6700-40C5-86E9-E92B701DD6CB}" type="presOf" srcId="{CD9666D9-9C32-459D-BC75-3CD2824DC022}" destId="{BE5E012F-24DD-44A1-B870-F1835D755B32}" srcOrd="0" destOrd="0" presId="urn:microsoft.com/office/officeart/2005/8/layout/hierarchy1"/>
    <dgm:cxn modelId="{2D7E96B9-90AC-4318-9970-97C79305FF95}" type="presOf" srcId="{B1166613-98D5-42E5-8C18-CF3F3CF32DFE}" destId="{8386947A-F657-4E75-B25B-8EF6ED9603F5}" srcOrd="0" destOrd="0" presId="urn:microsoft.com/office/officeart/2005/8/layout/hierarchy1"/>
    <dgm:cxn modelId="{3D34F1BB-F34C-4991-87BA-2E0BDD284E17}" srcId="{FD61908C-CF0B-4746-9D20-6403B3C7215B}" destId="{A0A74DFE-A6A4-4424-9E6C-A2C0F38216B8}" srcOrd="1" destOrd="0" parTransId="{31718841-20A4-440E-A782-56D62A6ED630}" sibTransId="{76BFB6D3-2785-4F96-97A6-C821584CCC55}"/>
    <dgm:cxn modelId="{B8B8BCBF-AB4E-4B4C-B513-1362AAB88FD7}" type="presOf" srcId="{817E008A-7EEC-4541-93D6-BA67E7C60B36}" destId="{AF8BDDBB-F38C-4CD4-A95E-1D5ACB621E37}" srcOrd="0" destOrd="0" presId="urn:microsoft.com/office/officeart/2005/8/layout/hierarchy1"/>
    <dgm:cxn modelId="{B3E847C2-65E8-4837-8166-AC7E2F4C18F3}" type="presOf" srcId="{FD61908C-CF0B-4746-9D20-6403B3C7215B}" destId="{0713A3F2-BCDA-4C6D-8F3C-2BE62D4F5F64}" srcOrd="0" destOrd="0" presId="urn:microsoft.com/office/officeart/2005/8/layout/hierarchy1"/>
    <dgm:cxn modelId="{72D118C3-1EE2-459D-A4E6-9DA9DCD1B653}" srcId="{B1166613-98D5-42E5-8C18-CF3F3CF32DFE}" destId="{CD9666D9-9C32-459D-BC75-3CD2824DC022}" srcOrd="1" destOrd="0" parTransId="{8CC18BCD-338A-43C6-B269-AB857D8BB0CC}" sibTransId="{AF501DF4-5292-4982-9795-ABA1541C5EF8}"/>
    <dgm:cxn modelId="{07F512CC-E36D-4390-BA86-76C405132BEE}" srcId="{9042009B-FE89-4B19-A57F-05D6015E19FC}" destId="{049A2263-8D6B-4CBA-960E-5F41E562A6DD}" srcOrd="1" destOrd="0" parTransId="{85D54395-86A8-40FE-AA09-D186A0A16B87}" sibTransId="{613E8410-0007-4A81-9CF3-384E171DD667}"/>
    <dgm:cxn modelId="{511998DD-AD48-4A67-84AF-B3F1E6FF04D9}" type="presOf" srcId="{049A2263-8D6B-4CBA-960E-5F41E562A6DD}" destId="{B36BDE61-37FF-4C1B-87CA-1DD49BFAE7EF}" srcOrd="0" destOrd="0" presId="urn:microsoft.com/office/officeart/2005/8/layout/hierarchy1"/>
    <dgm:cxn modelId="{228093DF-E635-420F-A461-653B06564083}" srcId="{B1166613-98D5-42E5-8C18-CF3F3CF32DFE}" destId="{9042009B-FE89-4B19-A57F-05D6015E19FC}" srcOrd="0" destOrd="0" parTransId="{E0094BC1-F26E-4B77-8247-C57B64E80BBF}" sibTransId="{20D733AF-8AA4-484B-BDD8-5CB205FADC58}"/>
    <dgm:cxn modelId="{DDF1ECFE-DF83-431A-A405-549BFF8D48D6}" type="presOf" srcId="{0623A78C-643C-4F4D-94C4-00BE42EBFED9}" destId="{47E70CAB-CE33-4BED-8200-E82CFC52CA3E}" srcOrd="0" destOrd="0" presId="urn:microsoft.com/office/officeart/2005/8/layout/hierarchy1"/>
    <dgm:cxn modelId="{649E8018-D9A2-4704-A806-C7E65ADEA1E9}" type="presParOf" srcId="{419C46C6-5CE0-4225-802D-FB45CEE59AA9}" destId="{76D2682E-D434-4C34-9B41-E9991F16A752}" srcOrd="0" destOrd="0" presId="urn:microsoft.com/office/officeart/2005/8/layout/hierarchy1"/>
    <dgm:cxn modelId="{D64B2D59-B3E1-43F6-96A8-C774ED47A03C}" type="presParOf" srcId="{76D2682E-D434-4C34-9B41-E9991F16A752}" destId="{F844DB1A-493E-468D-9AA6-F2E833C4DE44}" srcOrd="0" destOrd="0" presId="urn:microsoft.com/office/officeart/2005/8/layout/hierarchy1"/>
    <dgm:cxn modelId="{0CF53901-FEC7-428D-BF64-348FD36198F1}" type="presParOf" srcId="{F844DB1A-493E-468D-9AA6-F2E833C4DE44}" destId="{24E2BBDA-A1E9-4A6C-91EA-C8AD543F1C94}" srcOrd="0" destOrd="0" presId="urn:microsoft.com/office/officeart/2005/8/layout/hierarchy1"/>
    <dgm:cxn modelId="{2FD2CF5A-A9E7-4324-B129-0ED5A75A930B}" type="presParOf" srcId="{F844DB1A-493E-468D-9AA6-F2E833C4DE44}" destId="{0713A3F2-BCDA-4C6D-8F3C-2BE62D4F5F64}" srcOrd="1" destOrd="0" presId="urn:microsoft.com/office/officeart/2005/8/layout/hierarchy1"/>
    <dgm:cxn modelId="{A3680623-7DDB-4A55-925B-AF373AF05CBF}" type="presParOf" srcId="{76D2682E-D434-4C34-9B41-E9991F16A752}" destId="{CABA1563-E4AC-40D6-A923-5880F1EDE1FE}" srcOrd="1" destOrd="0" presId="urn:microsoft.com/office/officeart/2005/8/layout/hierarchy1"/>
    <dgm:cxn modelId="{6ED18107-D201-47DE-8FB1-6814DB735377}" type="presParOf" srcId="{CABA1563-E4AC-40D6-A923-5880F1EDE1FE}" destId="{7DA9D886-70A7-4991-95B1-AE0E1A0809A8}" srcOrd="0" destOrd="0" presId="urn:microsoft.com/office/officeart/2005/8/layout/hierarchy1"/>
    <dgm:cxn modelId="{D04CA079-C348-4542-9AFE-2FACDE628E36}" type="presParOf" srcId="{CABA1563-E4AC-40D6-A923-5880F1EDE1FE}" destId="{09C14ADC-8551-4A46-8C93-572DA17D280E}" srcOrd="1" destOrd="0" presId="urn:microsoft.com/office/officeart/2005/8/layout/hierarchy1"/>
    <dgm:cxn modelId="{24EA981B-0017-4098-85BF-98BEC89B0074}" type="presParOf" srcId="{09C14ADC-8551-4A46-8C93-572DA17D280E}" destId="{15B94226-DD2F-471F-AF0B-DCE9661CC2F8}" srcOrd="0" destOrd="0" presId="urn:microsoft.com/office/officeart/2005/8/layout/hierarchy1"/>
    <dgm:cxn modelId="{558FD82F-0F02-494F-A2E2-5AD33346E74B}" type="presParOf" srcId="{15B94226-DD2F-471F-AF0B-DCE9661CC2F8}" destId="{0C07148C-0831-4B15-8196-49D330D7B7CC}" srcOrd="0" destOrd="0" presId="urn:microsoft.com/office/officeart/2005/8/layout/hierarchy1"/>
    <dgm:cxn modelId="{99A05106-5E3D-4649-911D-46588282A880}" type="presParOf" srcId="{15B94226-DD2F-471F-AF0B-DCE9661CC2F8}" destId="{8386947A-F657-4E75-B25B-8EF6ED9603F5}" srcOrd="1" destOrd="0" presId="urn:microsoft.com/office/officeart/2005/8/layout/hierarchy1"/>
    <dgm:cxn modelId="{5DAF515C-D153-49FD-A370-A95BB689D596}" type="presParOf" srcId="{09C14ADC-8551-4A46-8C93-572DA17D280E}" destId="{531825BE-7143-4C79-8E69-998736A808DB}" srcOrd="1" destOrd="0" presId="urn:microsoft.com/office/officeart/2005/8/layout/hierarchy1"/>
    <dgm:cxn modelId="{58D7A82D-537B-451B-ACE3-AC4071A81306}" type="presParOf" srcId="{531825BE-7143-4C79-8E69-998736A808DB}" destId="{295919D1-1C0B-462B-A50D-8AD7C14D2F6F}" srcOrd="0" destOrd="0" presId="urn:microsoft.com/office/officeart/2005/8/layout/hierarchy1"/>
    <dgm:cxn modelId="{9B828D75-A7E9-40EE-8369-B3DBCD0379DF}" type="presParOf" srcId="{531825BE-7143-4C79-8E69-998736A808DB}" destId="{D398DDE7-314A-4F67-B21A-46EF10C5256C}" srcOrd="1" destOrd="0" presId="urn:microsoft.com/office/officeart/2005/8/layout/hierarchy1"/>
    <dgm:cxn modelId="{3AA3886D-23AC-4E91-8A1C-3F12AEA8C7A4}" type="presParOf" srcId="{D398DDE7-314A-4F67-B21A-46EF10C5256C}" destId="{8BF7A3D3-81B0-4D2D-BA4B-EDF8034B19BA}" srcOrd="0" destOrd="0" presId="urn:microsoft.com/office/officeart/2005/8/layout/hierarchy1"/>
    <dgm:cxn modelId="{97DE93E5-2100-44D2-A1A9-3ABFFCE594E7}" type="presParOf" srcId="{8BF7A3D3-81B0-4D2D-BA4B-EDF8034B19BA}" destId="{2367727B-F841-4CE4-8677-615DB68DE332}" srcOrd="0" destOrd="0" presId="urn:microsoft.com/office/officeart/2005/8/layout/hierarchy1"/>
    <dgm:cxn modelId="{87FF03C3-ADD6-4D74-9B82-C78C1039B964}" type="presParOf" srcId="{8BF7A3D3-81B0-4D2D-BA4B-EDF8034B19BA}" destId="{6F5F6B8A-BC8E-41C4-97E3-0E686EAECD59}" srcOrd="1" destOrd="0" presId="urn:microsoft.com/office/officeart/2005/8/layout/hierarchy1"/>
    <dgm:cxn modelId="{00192953-AE55-4975-AA0D-4A4CAB7F36D9}" type="presParOf" srcId="{D398DDE7-314A-4F67-B21A-46EF10C5256C}" destId="{440C1768-EAFE-4408-B1EF-F6F0201EE909}" srcOrd="1" destOrd="0" presId="urn:microsoft.com/office/officeart/2005/8/layout/hierarchy1"/>
    <dgm:cxn modelId="{4217F91D-0FCD-4042-AF37-27CDF043A882}" type="presParOf" srcId="{440C1768-EAFE-4408-B1EF-F6F0201EE909}" destId="{A021B8CA-0D37-42AD-9BF0-31E132797990}" srcOrd="0" destOrd="0" presId="urn:microsoft.com/office/officeart/2005/8/layout/hierarchy1"/>
    <dgm:cxn modelId="{5FC8E06D-4F75-46C4-9714-D052F08431F3}" type="presParOf" srcId="{440C1768-EAFE-4408-B1EF-F6F0201EE909}" destId="{C154AEBF-1AE3-40C7-A641-014892323866}" srcOrd="1" destOrd="0" presId="urn:microsoft.com/office/officeart/2005/8/layout/hierarchy1"/>
    <dgm:cxn modelId="{19A1E203-B6D7-46E6-B4CA-DD8AE43A9F36}" type="presParOf" srcId="{C154AEBF-1AE3-40C7-A641-014892323866}" destId="{ACCB2B63-A35E-40E1-8E6C-8855D837F4A9}" srcOrd="0" destOrd="0" presId="urn:microsoft.com/office/officeart/2005/8/layout/hierarchy1"/>
    <dgm:cxn modelId="{3D36D4DB-D523-40B4-8A1D-425D6897A650}" type="presParOf" srcId="{ACCB2B63-A35E-40E1-8E6C-8855D837F4A9}" destId="{FFFE9929-9B2E-4BD7-81B2-CF5E7DEB6EEE}" srcOrd="0" destOrd="0" presId="urn:microsoft.com/office/officeart/2005/8/layout/hierarchy1"/>
    <dgm:cxn modelId="{0FD498CF-E45C-44FC-A1F7-E246BDA71B2A}" type="presParOf" srcId="{ACCB2B63-A35E-40E1-8E6C-8855D837F4A9}" destId="{AF8BDDBB-F38C-4CD4-A95E-1D5ACB621E37}" srcOrd="1" destOrd="0" presId="urn:microsoft.com/office/officeart/2005/8/layout/hierarchy1"/>
    <dgm:cxn modelId="{50761CB3-1877-49A6-8740-F0B0979B09B7}" type="presParOf" srcId="{C154AEBF-1AE3-40C7-A641-014892323866}" destId="{716683C8-B2EE-4A45-BC66-BF25DA593AF2}" srcOrd="1" destOrd="0" presId="urn:microsoft.com/office/officeart/2005/8/layout/hierarchy1"/>
    <dgm:cxn modelId="{E02F3CD4-5186-4E9B-9850-572D1F7F6C87}" type="presParOf" srcId="{440C1768-EAFE-4408-B1EF-F6F0201EE909}" destId="{EAA773CC-5E12-476C-9209-A8D0354AD883}" srcOrd="2" destOrd="0" presId="urn:microsoft.com/office/officeart/2005/8/layout/hierarchy1"/>
    <dgm:cxn modelId="{C11EAD3C-7FF4-49FD-9DC0-CBCDF0649D0B}" type="presParOf" srcId="{440C1768-EAFE-4408-B1EF-F6F0201EE909}" destId="{96DEEB36-EE1B-4E03-A63C-332B97DCE91C}" srcOrd="3" destOrd="0" presId="urn:microsoft.com/office/officeart/2005/8/layout/hierarchy1"/>
    <dgm:cxn modelId="{BB5CA08C-684A-44D4-8181-E6913CBB66CC}" type="presParOf" srcId="{96DEEB36-EE1B-4E03-A63C-332B97DCE91C}" destId="{A4CDE473-10DD-4DA0-B096-6F5DAED481A5}" srcOrd="0" destOrd="0" presId="urn:microsoft.com/office/officeart/2005/8/layout/hierarchy1"/>
    <dgm:cxn modelId="{DA581322-9712-46A5-946D-875AB993C693}" type="presParOf" srcId="{A4CDE473-10DD-4DA0-B096-6F5DAED481A5}" destId="{17C75655-80AC-4A7F-AC7E-1E7FE6868DCD}" srcOrd="0" destOrd="0" presId="urn:microsoft.com/office/officeart/2005/8/layout/hierarchy1"/>
    <dgm:cxn modelId="{FAD74E33-3C0D-49FD-82EA-52A4387E8107}" type="presParOf" srcId="{A4CDE473-10DD-4DA0-B096-6F5DAED481A5}" destId="{B36BDE61-37FF-4C1B-87CA-1DD49BFAE7EF}" srcOrd="1" destOrd="0" presId="urn:microsoft.com/office/officeart/2005/8/layout/hierarchy1"/>
    <dgm:cxn modelId="{FF10FF15-D24B-4643-B3C4-338D1B383062}" type="presParOf" srcId="{96DEEB36-EE1B-4E03-A63C-332B97DCE91C}" destId="{8A4644CC-22A3-460F-B3AD-E47721E94BA5}" srcOrd="1" destOrd="0" presId="urn:microsoft.com/office/officeart/2005/8/layout/hierarchy1"/>
    <dgm:cxn modelId="{0BFFA5D8-1E52-4091-8E90-EF8284A4C12B}" type="presParOf" srcId="{440C1768-EAFE-4408-B1EF-F6F0201EE909}" destId="{9A3160B5-8402-4450-A36A-DACCEAC3EF08}" srcOrd="4" destOrd="0" presId="urn:microsoft.com/office/officeart/2005/8/layout/hierarchy1"/>
    <dgm:cxn modelId="{B3DB9390-2355-4D7F-99CE-9B01F592951D}" type="presParOf" srcId="{440C1768-EAFE-4408-B1EF-F6F0201EE909}" destId="{5738C8F6-68A6-4C26-AA98-7D8C75FFD4D1}" srcOrd="5" destOrd="0" presId="urn:microsoft.com/office/officeart/2005/8/layout/hierarchy1"/>
    <dgm:cxn modelId="{9DDDBCA6-7D17-40D2-8500-4C5EA41BFBC4}" type="presParOf" srcId="{5738C8F6-68A6-4C26-AA98-7D8C75FFD4D1}" destId="{DF4CAC4F-B340-4E89-B6E7-6D60A2C65C76}" srcOrd="0" destOrd="0" presId="urn:microsoft.com/office/officeart/2005/8/layout/hierarchy1"/>
    <dgm:cxn modelId="{30E0D276-7BE8-49C1-B3BB-FC0363B61524}" type="presParOf" srcId="{DF4CAC4F-B340-4E89-B6E7-6D60A2C65C76}" destId="{09E335D5-B030-4E82-8E7D-DFDA8007368D}" srcOrd="0" destOrd="0" presId="urn:microsoft.com/office/officeart/2005/8/layout/hierarchy1"/>
    <dgm:cxn modelId="{831CFD0F-9D54-4B79-97A4-F854846B556C}" type="presParOf" srcId="{DF4CAC4F-B340-4E89-B6E7-6D60A2C65C76}" destId="{8ADA2491-1B60-4B0D-B41F-58CC0347C001}" srcOrd="1" destOrd="0" presId="urn:microsoft.com/office/officeart/2005/8/layout/hierarchy1"/>
    <dgm:cxn modelId="{993E8BC8-E583-4A0C-B549-C2730F102F90}" type="presParOf" srcId="{5738C8F6-68A6-4C26-AA98-7D8C75FFD4D1}" destId="{85A3CA38-3D48-4443-BC7B-7C84F6939F27}" srcOrd="1" destOrd="0" presId="urn:microsoft.com/office/officeart/2005/8/layout/hierarchy1"/>
    <dgm:cxn modelId="{576DBA3B-0C3F-4B6D-9FD5-16E6D43E6156}" type="presParOf" srcId="{531825BE-7143-4C79-8E69-998736A808DB}" destId="{050E866B-7A53-4D30-8256-98E4E0EC9119}" srcOrd="2" destOrd="0" presId="urn:microsoft.com/office/officeart/2005/8/layout/hierarchy1"/>
    <dgm:cxn modelId="{3EA8191C-1187-4ADD-9577-4C2B53D3296D}" type="presParOf" srcId="{531825BE-7143-4C79-8E69-998736A808DB}" destId="{CCF0A43E-03C5-48FA-AF61-0BE66DA68955}" srcOrd="3" destOrd="0" presId="urn:microsoft.com/office/officeart/2005/8/layout/hierarchy1"/>
    <dgm:cxn modelId="{0830319E-78D1-4997-AD24-AC05AF7FE984}" type="presParOf" srcId="{CCF0A43E-03C5-48FA-AF61-0BE66DA68955}" destId="{0E7435AC-095A-40C5-9290-0CA0909B3D49}" srcOrd="0" destOrd="0" presId="urn:microsoft.com/office/officeart/2005/8/layout/hierarchy1"/>
    <dgm:cxn modelId="{C80C2CA7-AB07-4E9A-A7DD-4FF24E4B4A8C}" type="presParOf" srcId="{0E7435AC-095A-40C5-9290-0CA0909B3D49}" destId="{46FC100C-AF4D-491D-8035-84B90ACFCB7A}" srcOrd="0" destOrd="0" presId="urn:microsoft.com/office/officeart/2005/8/layout/hierarchy1"/>
    <dgm:cxn modelId="{D9E53C02-A9CF-4CF2-9A5F-352AF1E4C421}" type="presParOf" srcId="{0E7435AC-095A-40C5-9290-0CA0909B3D49}" destId="{BE5E012F-24DD-44A1-B870-F1835D755B32}" srcOrd="1" destOrd="0" presId="urn:microsoft.com/office/officeart/2005/8/layout/hierarchy1"/>
    <dgm:cxn modelId="{2BC2F8C1-8061-463F-A5CD-A07BCEBD6215}" type="presParOf" srcId="{CCF0A43E-03C5-48FA-AF61-0BE66DA68955}" destId="{2D493523-7554-4EB1-899F-D2A45A5104A8}" srcOrd="1" destOrd="0" presId="urn:microsoft.com/office/officeart/2005/8/layout/hierarchy1"/>
    <dgm:cxn modelId="{D8410A05-8820-4E79-BC1A-1E5230B7AA03}" type="presParOf" srcId="{CABA1563-E4AC-40D6-A923-5880F1EDE1FE}" destId="{6B211901-35CD-4F25-A2C9-DEE1499FF893}" srcOrd="2" destOrd="0" presId="urn:microsoft.com/office/officeart/2005/8/layout/hierarchy1"/>
    <dgm:cxn modelId="{85ADB228-388D-499A-AD3D-F84E5368EC15}" type="presParOf" srcId="{CABA1563-E4AC-40D6-A923-5880F1EDE1FE}" destId="{94BF7F8C-0CE9-46EF-A0C1-CD52A7300A4F}" srcOrd="3" destOrd="0" presId="urn:microsoft.com/office/officeart/2005/8/layout/hierarchy1"/>
    <dgm:cxn modelId="{5F4DD7BB-C87B-4349-BF6F-2739E694433B}" type="presParOf" srcId="{94BF7F8C-0CE9-46EF-A0C1-CD52A7300A4F}" destId="{8FC0BCE1-A5F3-4534-BC5C-094ADDA4B090}" srcOrd="0" destOrd="0" presId="urn:microsoft.com/office/officeart/2005/8/layout/hierarchy1"/>
    <dgm:cxn modelId="{3384BF05-7005-49C9-BA14-5C47DC4AC681}" type="presParOf" srcId="{8FC0BCE1-A5F3-4534-BC5C-094ADDA4B090}" destId="{A7F1A63A-211B-4D7F-A968-67459EC83F49}" srcOrd="0" destOrd="0" presId="urn:microsoft.com/office/officeart/2005/8/layout/hierarchy1"/>
    <dgm:cxn modelId="{3471C8DD-2314-4503-9E76-EDDC7450729F}" type="presParOf" srcId="{8FC0BCE1-A5F3-4534-BC5C-094ADDA4B090}" destId="{01155F52-80D0-412B-86BC-C31D2712DBD2}" srcOrd="1" destOrd="0" presId="urn:microsoft.com/office/officeart/2005/8/layout/hierarchy1"/>
    <dgm:cxn modelId="{68BEE3B7-8406-44DA-8998-D7AE185C224E}" type="presParOf" srcId="{94BF7F8C-0CE9-46EF-A0C1-CD52A7300A4F}" destId="{6F0FDE32-B3C6-4F14-8F67-7FAACC6157E7}" srcOrd="1" destOrd="0" presId="urn:microsoft.com/office/officeart/2005/8/layout/hierarchy1"/>
    <dgm:cxn modelId="{1DD904C0-FCC5-4F1D-9D72-3D443A2C1AB3}" type="presParOf" srcId="{6F0FDE32-B3C6-4F14-8F67-7FAACC6157E7}" destId="{8CE0684D-4907-4724-84D8-3647BA43119C}" srcOrd="0" destOrd="0" presId="urn:microsoft.com/office/officeart/2005/8/layout/hierarchy1"/>
    <dgm:cxn modelId="{F9F7A21F-9E36-4CEA-86DF-D1AB0A576550}" type="presParOf" srcId="{6F0FDE32-B3C6-4F14-8F67-7FAACC6157E7}" destId="{6B6030E0-6974-4C60-8DB7-97F0AB05A599}" srcOrd="1" destOrd="0" presId="urn:microsoft.com/office/officeart/2005/8/layout/hierarchy1"/>
    <dgm:cxn modelId="{3D764E69-72CE-4855-8109-0A66D8EEB78F}" type="presParOf" srcId="{6B6030E0-6974-4C60-8DB7-97F0AB05A599}" destId="{916D4A11-1591-4CB2-A865-73181F707E02}" srcOrd="0" destOrd="0" presId="urn:microsoft.com/office/officeart/2005/8/layout/hierarchy1"/>
    <dgm:cxn modelId="{721B2073-31EC-4CE7-B0F6-F8798BCDBBB0}" type="presParOf" srcId="{916D4A11-1591-4CB2-A865-73181F707E02}" destId="{A05D9E0D-47B2-4820-BC82-92ECA9E5F5BA}" srcOrd="0" destOrd="0" presId="urn:microsoft.com/office/officeart/2005/8/layout/hierarchy1"/>
    <dgm:cxn modelId="{4634A350-A34D-41D7-978A-7A8637362685}" type="presParOf" srcId="{916D4A11-1591-4CB2-A865-73181F707E02}" destId="{AA967DF0-B384-4B21-AB7C-10DB0E908DF0}" srcOrd="1" destOrd="0" presId="urn:microsoft.com/office/officeart/2005/8/layout/hierarchy1"/>
    <dgm:cxn modelId="{2218FE14-472A-4339-AB93-D39FE3C908BE}" type="presParOf" srcId="{6B6030E0-6974-4C60-8DB7-97F0AB05A599}" destId="{49C5C3B8-E372-4037-A1DD-2E6147D49059}" srcOrd="1" destOrd="0" presId="urn:microsoft.com/office/officeart/2005/8/layout/hierarchy1"/>
    <dgm:cxn modelId="{A3BC232D-A12F-4748-B8D6-4FD4592FDC39}" type="presParOf" srcId="{6F0FDE32-B3C6-4F14-8F67-7FAACC6157E7}" destId="{47E70CAB-CE33-4BED-8200-E82CFC52CA3E}" srcOrd="2" destOrd="0" presId="urn:microsoft.com/office/officeart/2005/8/layout/hierarchy1"/>
    <dgm:cxn modelId="{CCF243B5-EEB7-4956-9601-20DFE57A1CA4}" type="presParOf" srcId="{6F0FDE32-B3C6-4F14-8F67-7FAACC6157E7}" destId="{AE363FA3-8C29-4498-BDEF-D7D8D84EAEB1}" srcOrd="3" destOrd="0" presId="urn:microsoft.com/office/officeart/2005/8/layout/hierarchy1"/>
    <dgm:cxn modelId="{D35973D5-26D9-4787-B1B0-5B77F17DA6D9}" type="presParOf" srcId="{AE363FA3-8C29-4498-BDEF-D7D8D84EAEB1}" destId="{F95CE002-03DE-40C0-8F19-32E0A4A28635}" srcOrd="0" destOrd="0" presId="urn:microsoft.com/office/officeart/2005/8/layout/hierarchy1"/>
    <dgm:cxn modelId="{3A70DC23-A844-43D4-9179-B4982A79679F}" type="presParOf" srcId="{F95CE002-03DE-40C0-8F19-32E0A4A28635}" destId="{E78CED35-8901-4058-8D4A-41EAEEB7A798}" srcOrd="0" destOrd="0" presId="urn:microsoft.com/office/officeart/2005/8/layout/hierarchy1"/>
    <dgm:cxn modelId="{4D4610C3-1DA2-4B78-9AB7-97FD133C5D0C}" type="presParOf" srcId="{F95CE002-03DE-40C0-8F19-32E0A4A28635}" destId="{9DDA1464-0581-40AA-AE20-9985F5AAD3C6}" srcOrd="1" destOrd="0" presId="urn:microsoft.com/office/officeart/2005/8/layout/hierarchy1"/>
    <dgm:cxn modelId="{0D6AA514-EE99-42BA-A507-33BA05B23264}" type="presParOf" srcId="{AE363FA3-8C29-4498-BDEF-D7D8D84EAEB1}" destId="{2F20869C-2E13-4B09-8A01-351623625677}" srcOrd="1" destOrd="0" presId="urn:microsoft.com/office/officeart/2005/8/layout/hierarchy1"/>
    <dgm:cxn modelId="{BAF3B5F6-BA48-4F1B-88D6-614738481A06}" type="presParOf" srcId="{6F0FDE32-B3C6-4F14-8F67-7FAACC6157E7}" destId="{B788EFEC-61F5-40DF-B0E6-5C2D69928B2E}" srcOrd="4" destOrd="0" presId="urn:microsoft.com/office/officeart/2005/8/layout/hierarchy1"/>
    <dgm:cxn modelId="{76E4AD1F-6F47-489F-8E21-6C3FB03BF942}" type="presParOf" srcId="{6F0FDE32-B3C6-4F14-8F67-7FAACC6157E7}" destId="{8CD10237-7B15-4428-89FE-7C8307CA0512}" srcOrd="5" destOrd="0" presId="urn:microsoft.com/office/officeart/2005/8/layout/hierarchy1"/>
    <dgm:cxn modelId="{D250F657-CFEA-4523-A7D5-130415CD5C3B}" type="presParOf" srcId="{8CD10237-7B15-4428-89FE-7C8307CA0512}" destId="{07492709-5B56-4D70-B5B5-D96293820073}" srcOrd="0" destOrd="0" presId="urn:microsoft.com/office/officeart/2005/8/layout/hierarchy1"/>
    <dgm:cxn modelId="{21256FA6-EA10-46CF-8EDA-D8E5A0B8D494}" type="presParOf" srcId="{07492709-5B56-4D70-B5B5-D96293820073}" destId="{6F13D5EE-B314-4053-A95D-D7806E65E62F}" srcOrd="0" destOrd="0" presId="urn:microsoft.com/office/officeart/2005/8/layout/hierarchy1"/>
    <dgm:cxn modelId="{5B058558-BAF5-41B6-8F4F-1615A023E4A1}" type="presParOf" srcId="{07492709-5B56-4D70-B5B5-D96293820073}" destId="{0A4C4F55-900B-4009-8BFF-B5777CAF2E8F}" srcOrd="1" destOrd="0" presId="urn:microsoft.com/office/officeart/2005/8/layout/hierarchy1"/>
    <dgm:cxn modelId="{D55E5352-48C2-4D4A-9306-5D76DF03BBE1}" type="presParOf" srcId="{8CD10237-7B15-4428-89FE-7C8307CA0512}" destId="{58FD775A-F041-46D2-ACC8-172DA7B1D174}" srcOrd="1" destOrd="0" presId="urn:microsoft.com/office/officeart/2005/8/layout/hierarchy1"/>
  </dgm:cxnLst>
  <dgm:bg>
    <a:gradFill flip="none" rotWithShape="1">
      <a:gsLst>
        <a:gs pos="0">
          <a:srgbClr val="33CCCC"/>
        </a:gs>
        <a:gs pos="58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88EFEC-61F5-40DF-B0E6-5C2D69928B2E}">
      <dsp:nvSpPr>
        <dsp:cNvPr id="0" name=""/>
        <dsp:cNvSpPr/>
      </dsp:nvSpPr>
      <dsp:spPr>
        <a:xfrm>
          <a:off x="9341194" y="2196880"/>
          <a:ext cx="1653541" cy="221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29"/>
              </a:lnTo>
              <a:lnTo>
                <a:pt x="1653541" y="163729"/>
              </a:lnTo>
              <a:lnTo>
                <a:pt x="1653541" y="2213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70CAB-CE33-4BED-8200-E82CFC52CA3E}">
      <dsp:nvSpPr>
        <dsp:cNvPr id="0" name=""/>
        <dsp:cNvSpPr/>
      </dsp:nvSpPr>
      <dsp:spPr>
        <a:xfrm>
          <a:off x="9222496" y="2196880"/>
          <a:ext cx="118697" cy="276265"/>
        </a:xfrm>
        <a:custGeom>
          <a:avLst/>
          <a:gdLst/>
          <a:ahLst/>
          <a:cxnLst/>
          <a:rect l="0" t="0" r="0" b="0"/>
          <a:pathLst>
            <a:path>
              <a:moveTo>
                <a:pt x="118697" y="0"/>
              </a:moveTo>
              <a:lnTo>
                <a:pt x="118697" y="218667"/>
              </a:lnTo>
              <a:lnTo>
                <a:pt x="0" y="218667"/>
              </a:lnTo>
              <a:lnTo>
                <a:pt x="0" y="2762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0684D-4907-4724-84D8-3647BA43119C}">
      <dsp:nvSpPr>
        <dsp:cNvPr id="0" name=""/>
        <dsp:cNvSpPr/>
      </dsp:nvSpPr>
      <dsp:spPr>
        <a:xfrm>
          <a:off x="7366527" y="2196880"/>
          <a:ext cx="1974666" cy="240033"/>
        </a:xfrm>
        <a:custGeom>
          <a:avLst/>
          <a:gdLst/>
          <a:ahLst/>
          <a:cxnLst/>
          <a:rect l="0" t="0" r="0" b="0"/>
          <a:pathLst>
            <a:path>
              <a:moveTo>
                <a:pt x="1974666" y="0"/>
              </a:moveTo>
              <a:lnTo>
                <a:pt x="1974666" y="182435"/>
              </a:lnTo>
              <a:lnTo>
                <a:pt x="0" y="182435"/>
              </a:lnTo>
              <a:lnTo>
                <a:pt x="0" y="2400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11901-35CD-4F25-A2C9-DEE1499FF893}">
      <dsp:nvSpPr>
        <dsp:cNvPr id="0" name=""/>
        <dsp:cNvSpPr/>
      </dsp:nvSpPr>
      <dsp:spPr>
        <a:xfrm>
          <a:off x="5875692" y="915907"/>
          <a:ext cx="3465501" cy="452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538"/>
              </a:lnTo>
              <a:lnTo>
                <a:pt x="3465501" y="394538"/>
              </a:lnTo>
              <a:lnTo>
                <a:pt x="3465501" y="4521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E866B-7A53-4D30-8256-98E4E0EC9119}">
      <dsp:nvSpPr>
        <dsp:cNvPr id="0" name=""/>
        <dsp:cNvSpPr/>
      </dsp:nvSpPr>
      <dsp:spPr>
        <a:xfrm>
          <a:off x="4668546" y="2243155"/>
          <a:ext cx="749794" cy="305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819"/>
              </a:lnTo>
              <a:lnTo>
                <a:pt x="749794" y="247819"/>
              </a:lnTo>
              <a:lnTo>
                <a:pt x="749794" y="3054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3160B5-8402-4450-A36A-DACCEAC3EF08}">
      <dsp:nvSpPr>
        <dsp:cNvPr id="0" name=""/>
        <dsp:cNvSpPr/>
      </dsp:nvSpPr>
      <dsp:spPr>
        <a:xfrm>
          <a:off x="2599570" y="3646140"/>
          <a:ext cx="6267903" cy="715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7895"/>
              </a:lnTo>
              <a:lnTo>
                <a:pt x="6267903" y="657895"/>
              </a:lnTo>
              <a:lnTo>
                <a:pt x="6267903" y="7154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773CC-5E12-476C-9209-A8D0354AD883}">
      <dsp:nvSpPr>
        <dsp:cNvPr id="0" name=""/>
        <dsp:cNvSpPr/>
      </dsp:nvSpPr>
      <dsp:spPr>
        <a:xfrm>
          <a:off x="2599570" y="3646140"/>
          <a:ext cx="2496409" cy="781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433"/>
              </a:lnTo>
              <a:lnTo>
                <a:pt x="2496409" y="723433"/>
              </a:lnTo>
              <a:lnTo>
                <a:pt x="2496409" y="7810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1B8CA-0D37-42AD-9BF0-31E132797990}">
      <dsp:nvSpPr>
        <dsp:cNvPr id="0" name=""/>
        <dsp:cNvSpPr/>
      </dsp:nvSpPr>
      <dsp:spPr>
        <a:xfrm>
          <a:off x="1513113" y="3646140"/>
          <a:ext cx="1086457" cy="664938"/>
        </a:xfrm>
        <a:custGeom>
          <a:avLst/>
          <a:gdLst/>
          <a:ahLst/>
          <a:cxnLst/>
          <a:rect l="0" t="0" r="0" b="0"/>
          <a:pathLst>
            <a:path>
              <a:moveTo>
                <a:pt x="1086457" y="0"/>
              </a:moveTo>
              <a:lnTo>
                <a:pt x="1086457" y="607340"/>
              </a:lnTo>
              <a:lnTo>
                <a:pt x="0" y="607340"/>
              </a:lnTo>
              <a:lnTo>
                <a:pt x="0" y="6649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919D1-1C0B-462B-A50D-8AD7C14D2F6F}">
      <dsp:nvSpPr>
        <dsp:cNvPr id="0" name=""/>
        <dsp:cNvSpPr/>
      </dsp:nvSpPr>
      <dsp:spPr>
        <a:xfrm>
          <a:off x="2599570" y="2243155"/>
          <a:ext cx="2068975" cy="290351"/>
        </a:xfrm>
        <a:custGeom>
          <a:avLst/>
          <a:gdLst/>
          <a:ahLst/>
          <a:cxnLst/>
          <a:rect l="0" t="0" r="0" b="0"/>
          <a:pathLst>
            <a:path>
              <a:moveTo>
                <a:pt x="2068975" y="0"/>
              </a:moveTo>
              <a:lnTo>
                <a:pt x="2068975" y="232754"/>
              </a:lnTo>
              <a:lnTo>
                <a:pt x="0" y="232754"/>
              </a:lnTo>
              <a:lnTo>
                <a:pt x="0" y="2903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9D886-70A7-4991-95B1-AE0E1A0809A8}">
      <dsp:nvSpPr>
        <dsp:cNvPr id="0" name=""/>
        <dsp:cNvSpPr/>
      </dsp:nvSpPr>
      <dsp:spPr>
        <a:xfrm>
          <a:off x="4668546" y="915907"/>
          <a:ext cx="1207146" cy="415521"/>
        </a:xfrm>
        <a:custGeom>
          <a:avLst/>
          <a:gdLst/>
          <a:ahLst/>
          <a:cxnLst/>
          <a:rect l="0" t="0" r="0" b="0"/>
          <a:pathLst>
            <a:path>
              <a:moveTo>
                <a:pt x="1207146" y="0"/>
              </a:moveTo>
              <a:lnTo>
                <a:pt x="1207146" y="357924"/>
              </a:lnTo>
              <a:lnTo>
                <a:pt x="0" y="357924"/>
              </a:lnTo>
              <a:lnTo>
                <a:pt x="0" y="4155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E2BBDA-A1E9-4A6C-91EA-C8AD543F1C94}">
      <dsp:nvSpPr>
        <dsp:cNvPr id="0" name=""/>
        <dsp:cNvSpPr/>
      </dsp:nvSpPr>
      <dsp:spPr>
        <a:xfrm>
          <a:off x="2090244" y="-36961"/>
          <a:ext cx="7570896" cy="95286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3A3F2-BCDA-4C6D-8F3C-2BE62D4F5F64}">
      <dsp:nvSpPr>
        <dsp:cNvPr id="0" name=""/>
        <dsp:cNvSpPr/>
      </dsp:nvSpPr>
      <dsp:spPr>
        <a:xfrm>
          <a:off x="2159327" y="28666"/>
          <a:ext cx="7570896" cy="952869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Доходы, всего – 77 878,9 тыс. руб.  </a:t>
          </a:r>
        </a:p>
      </dsp:txBody>
      <dsp:txXfrm>
        <a:off x="2187236" y="56575"/>
        <a:ext cx="7515078" cy="897051"/>
      </dsp:txXfrm>
    </dsp:sp>
    <dsp:sp modelId="{0C07148C-0831-4B15-8196-49D330D7B7CC}">
      <dsp:nvSpPr>
        <dsp:cNvPr id="0" name=""/>
        <dsp:cNvSpPr/>
      </dsp:nvSpPr>
      <dsp:spPr>
        <a:xfrm>
          <a:off x="2363398" y="1331429"/>
          <a:ext cx="4610295" cy="911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6947A-F657-4E75-B25B-8EF6ED9603F5}">
      <dsp:nvSpPr>
        <dsp:cNvPr id="0" name=""/>
        <dsp:cNvSpPr/>
      </dsp:nvSpPr>
      <dsp:spPr>
        <a:xfrm>
          <a:off x="2432481" y="1397058"/>
          <a:ext cx="4610295" cy="911726"/>
        </a:xfrm>
        <a:prstGeom prst="roundRect">
          <a:avLst>
            <a:gd name="adj" fmla="val 10000"/>
          </a:avLst>
        </a:prstGeom>
        <a:solidFill>
          <a:srgbClr val="00FFFF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Собственные доходы – 39 890,8 тыс. руб. 51,2%</a:t>
          </a:r>
        </a:p>
      </dsp:txBody>
      <dsp:txXfrm>
        <a:off x="2459185" y="1423762"/>
        <a:ext cx="4556887" cy="858318"/>
      </dsp:txXfrm>
    </dsp:sp>
    <dsp:sp modelId="{2367727B-F841-4CE4-8677-615DB68DE332}">
      <dsp:nvSpPr>
        <dsp:cNvPr id="0" name=""/>
        <dsp:cNvSpPr/>
      </dsp:nvSpPr>
      <dsp:spPr>
        <a:xfrm>
          <a:off x="1296685" y="2533507"/>
          <a:ext cx="2605770" cy="111263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F6B8A-BC8E-41C4-97E3-0E686EAECD59}">
      <dsp:nvSpPr>
        <dsp:cNvPr id="0" name=""/>
        <dsp:cNvSpPr/>
      </dsp:nvSpPr>
      <dsp:spPr>
        <a:xfrm>
          <a:off x="1365768" y="2599136"/>
          <a:ext cx="2605770" cy="1112632"/>
        </a:xfrm>
        <a:prstGeom prst="roundRect">
          <a:avLst>
            <a:gd name="adj" fmla="val 10000"/>
          </a:avLst>
        </a:prstGeom>
        <a:solidFill>
          <a:srgbClr val="99FF33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 – 36 642,1 тыс. руб. 91,9%</a:t>
          </a:r>
        </a:p>
      </dsp:txBody>
      <dsp:txXfrm>
        <a:off x="1398356" y="2631724"/>
        <a:ext cx="2540594" cy="1047456"/>
      </dsp:txXfrm>
    </dsp:sp>
    <dsp:sp modelId="{FFFE9929-9B2E-4BD7-81B2-CF5E7DEB6EEE}">
      <dsp:nvSpPr>
        <dsp:cNvPr id="0" name=""/>
        <dsp:cNvSpPr/>
      </dsp:nvSpPr>
      <dsp:spPr>
        <a:xfrm>
          <a:off x="310353" y="4311078"/>
          <a:ext cx="2405519" cy="1210758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8BDDBB-F38C-4CD4-A95E-1D5ACB621E37}">
      <dsp:nvSpPr>
        <dsp:cNvPr id="0" name=""/>
        <dsp:cNvSpPr/>
      </dsp:nvSpPr>
      <dsp:spPr>
        <a:xfrm>
          <a:off x="379436" y="4376706"/>
          <a:ext cx="2405519" cy="1210758"/>
        </a:xfrm>
        <a:prstGeom prst="roundRect">
          <a:avLst>
            <a:gd name="adj" fmla="val 10000"/>
          </a:avLst>
        </a:prstGeom>
        <a:solidFill>
          <a:srgbClr val="FFFF00">
            <a:alpha val="89804"/>
          </a:srgb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Подоходный налог с физических лиц -             19 641,6 тыс. руб. 49,2%</a:t>
          </a:r>
        </a:p>
      </dsp:txBody>
      <dsp:txXfrm>
        <a:off x="414898" y="4412168"/>
        <a:ext cx="2334595" cy="1139834"/>
      </dsp:txXfrm>
    </dsp:sp>
    <dsp:sp modelId="{17C75655-80AC-4A7F-AC7E-1E7FE6868DCD}">
      <dsp:nvSpPr>
        <dsp:cNvPr id="0" name=""/>
        <dsp:cNvSpPr/>
      </dsp:nvSpPr>
      <dsp:spPr>
        <a:xfrm>
          <a:off x="4003794" y="4427171"/>
          <a:ext cx="2184370" cy="1094664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BDE61-37FF-4C1B-87CA-1DD49BFAE7EF}">
      <dsp:nvSpPr>
        <dsp:cNvPr id="0" name=""/>
        <dsp:cNvSpPr/>
      </dsp:nvSpPr>
      <dsp:spPr>
        <a:xfrm>
          <a:off x="4072877" y="4492800"/>
          <a:ext cx="2184370" cy="1094664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добавленную стоимость -          8 915,4 тыс. руб. 22,6%</a:t>
          </a:r>
        </a:p>
      </dsp:txBody>
      <dsp:txXfrm>
        <a:off x="4104939" y="4524862"/>
        <a:ext cx="2120246" cy="1030540"/>
      </dsp:txXfrm>
    </dsp:sp>
    <dsp:sp modelId="{09E335D5-B030-4E82-8E7D-DFDA8007368D}">
      <dsp:nvSpPr>
        <dsp:cNvPr id="0" name=""/>
        <dsp:cNvSpPr/>
      </dsp:nvSpPr>
      <dsp:spPr>
        <a:xfrm>
          <a:off x="7846149" y="4361633"/>
          <a:ext cx="2042650" cy="1160202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A2491-1B60-4B0D-B41F-58CC0347C001}">
      <dsp:nvSpPr>
        <dsp:cNvPr id="0" name=""/>
        <dsp:cNvSpPr/>
      </dsp:nvSpPr>
      <dsp:spPr>
        <a:xfrm>
          <a:off x="7915232" y="4427262"/>
          <a:ext cx="2042650" cy="116020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Налоги на собственность –          3 741,9 тыс. руб. 9,5%</a:t>
          </a:r>
        </a:p>
      </dsp:txBody>
      <dsp:txXfrm>
        <a:off x="7949213" y="4461243"/>
        <a:ext cx="1974688" cy="1092240"/>
      </dsp:txXfrm>
    </dsp:sp>
    <dsp:sp modelId="{46FC100C-AF4D-491D-8035-84B90ACFCB7A}">
      <dsp:nvSpPr>
        <dsp:cNvPr id="0" name=""/>
        <dsp:cNvSpPr/>
      </dsp:nvSpPr>
      <dsp:spPr>
        <a:xfrm>
          <a:off x="4439365" y="2548573"/>
          <a:ext cx="1957949" cy="103074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E012F-24DD-44A1-B870-F1835D755B32}">
      <dsp:nvSpPr>
        <dsp:cNvPr id="0" name=""/>
        <dsp:cNvSpPr/>
      </dsp:nvSpPr>
      <dsp:spPr>
        <a:xfrm>
          <a:off x="4508448" y="2614202"/>
          <a:ext cx="1957949" cy="1030749"/>
        </a:xfrm>
        <a:prstGeom prst="roundRect">
          <a:avLst>
            <a:gd name="adj" fmla="val 10000"/>
          </a:avLst>
        </a:prstGeom>
        <a:solidFill>
          <a:srgbClr val="99FF33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 – 3 248,7 тыс. руб. 8,1%</a:t>
          </a:r>
        </a:p>
      </dsp:txBody>
      <dsp:txXfrm>
        <a:off x="4538638" y="2644392"/>
        <a:ext cx="1897569" cy="970369"/>
      </dsp:txXfrm>
    </dsp:sp>
    <dsp:sp modelId="{A7F1A63A-211B-4D7F-A968-67459EC83F49}">
      <dsp:nvSpPr>
        <dsp:cNvPr id="0" name=""/>
        <dsp:cNvSpPr/>
      </dsp:nvSpPr>
      <dsp:spPr>
        <a:xfrm>
          <a:off x="7356646" y="1368043"/>
          <a:ext cx="3969096" cy="828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55F52-80D0-412B-86BC-C31D2712DBD2}">
      <dsp:nvSpPr>
        <dsp:cNvPr id="0" name=""/>
        <dsp:cNvSpPr/>
      </dsp:nvSpPr>
      <dsp:spPr>
        <a:xfrm>
          <a:off x="7425728" y="1433672"/>
          <a:ext cx="3969096" cy="828836"/>
        </a:xfrm>
        <a:prstGeom prst="roundRect">
          <a:avLst>
            <a:gd name="adj" fmla="val 10000"/>
          </a:avLst>
        </a:prstGeom>
        <a:solidFill>
          <a:srgbClr val="00FF99">
            <a:alpha val="90000"/>
          </a:srgb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 –      37 988,1 тыс. руб.  48,8%</a:t>
          </a:r>
        </a:p>
      </dsp:txBody>
      <dsp:txXfrm>
        <a:off x="7450004" y="1457948"/>
        <a:ext cx="3920544" cy="780284"/>
      </dsp:txXfrm>
    </dsp:sp>
    <dsp:sp modelId="{A05D9E0D-47B2-4820-BC82-92ECA9E5F5BA}">
      <dsp:nvSpPr>
        <dsp:cNvPr id="0" name=""/>
        <dsp:cNvSpPr/>
      </dsp:nvSpPr>
      <dsp:spPr>
        <a:xfrm>
          <a:off x="6633008" y="2436914"/>
          <a:ext cx="1467038" cy="1195759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967DF0-B384-4B21-AB7C-10DB0E908DF0}">
      <dsp:nvSpPr>
        <dsp:cNvPr id="0" name=""/>
        <dsp:cNvSpPr/>
      </dsp:nvSpPr>
      <dsp:spPr>
        <a:xfrm>
          <a:off x="6702090" y="2502542"/>
          <a:ext cx="1467038" cy="1195759"/>
        </a:xfrm>
        <a:prstGeom prst="roundRect">
          <a:avLst>
            <a:gd name="adj" fmla="val 10000"/>
          </a:avLst>
        </a:prstGeom>
        <a:solidFill>
          <a:srgbClr val="33CCCC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 -              </a:t>
          </a:r>
          <a:r>
            <a:rPr lang="ru-RU" sz="17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35 693,0 тыс. руб. 94,0%</a:t>
          </a:r>
        </a:p>
      </dsp:txBody>
      <dsp:txXfrm>
        <a:off x="6737113" y="2537565"/>
        <a:ext cx="1396992" cy="1125713"/>
      </dsp:txXfrm>
    </dsp:sp>
    <dsp:sp modelId="{E78CED35-8901-4058-8D4A-41EAEEB7A798}">
      <dsp:nvSpPr>
        <dsp:cNvPr id="0" name=""/>
        <dsp:cNvSpPr/>
      </dsp:nvSpPr>
      <dsp:spPr>
        <a:xfrm>
          <a:off x="8440577" y="2473145"/>
          <a:ext cx="1563838" cy="114226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DA1464-0581-40AA-AE20-9985F5AAD3C6}">
      <dsp:nvSpPr>
        <dsp:cNvPr id="0" name=""/>
        <dsp:cNvSpPr/>
      </dsp:nvSpPr>
      <dsp:spPr>
        <a:xfrm>
          <a:off x="8509660" y="2538774"/>
          <a:ext cx="1563838" cy="1142266"/>
        </a:xfrm>
        <a:prstGeom prst="roundRect">
          <a:avLst>
            <a:gd name="adj" fmla="val 10000"/>
          </a:avLst>
        </a:prstGeom>
        <a:solidFill>
          <a:srgbClr val="00FFFF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- </a:t>
          </a:r>
          <a:r>
            <a:rPr lang="ru-RU" sz="17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545,1 тыс. руб. 1,4%</a:t>
          </a:r>
        </a:p>
      </dsp:txBody>
      <dsp:txXfrm>
        <a:off x="8543116" y="2572230"/>
        <a:ext cx="1496926" cy="1075354"/>
      </dsp:txXfrm>
    </dsp:sp>
    <dsp:sp modelId="{6F13D5EE-B314-4053-A95D-D7806E65E62F}">
      <dsp:nvSpPr>
        <dsp:cNvPr id="0" name=""/>
        <dsp:cNvSpPr/>
      </dsp:nvSpPr>
      <dsp:spPr>
        <a:xfrm>
          <a:off x="10130650" y="2418207"/>
          <a:ext cx="1728171" cy="1195486"/>
        </a:xfrm>
        <a:prstGeom prst="roundRect">
          <a:avLst>
            <a:gd name="adj" fmla="val 10000"/>
          </a:avLst>
        </a:prstGeom>
        <a:solidFill>
          <a:srgbClr val="00CC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C4F55-900B-4009-8BFF-B5777CAF2E8F}">
      <dsp:nvSpPr>
        <dsp:cNvPr id="0" name=""/>
        <dsp:cNvSpPr/>
      </dsp:nvSpPr>
      <dsp:spPr>
        <a:xfrm>
          <a:off x="10199733" y="2483836"/>
          <a:ext cx="1728171" cy="1195486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 –    1 750,0 тыс. руб. 4,6%</a:t>
          </a:r>
        </a:p>
      </dsp:txBody>
      <dsp:txXfrm>
        <a:off x="10234748" y="2518851"/>
        <a:ext cx="1658141" cy="1125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0.00732</cdr:x>
      <cdr:y>0.92339</cdr:y>
    </cdr:from>
    <cdr:to>
      <cdr:x>0.47973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E11A4BA-F745-4260-B34E-C6F80E8664F8}"/>
            </a:ext>
          </a:extLst>
        </cdr:cNvPr>
        <cdr:cNvSpPr txBox="1"/>
      </cdr:nvSpPr>
      <cdr:spPr>
        <a:xfrm xmlns:a="http://schemas.openxmlformats.org/drawingml/2006/main">
          <a:off x="67376" y="5626471"/>
          <a:ext cx="4347321" cy="4668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ru-RU" sz="2200" b="1" u="sng" dirty="0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Всего </a:t>
          </a:r>
          <a:r>
            <a:rPr lang="en-US" sz="2200" b="1" u="sng" dirty="0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77</a:t>
          </a:r>
          <a:r>
            <a:rPr lang="ru-RU" sz="2200" b="1" u="sng" dirty="0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200" b="1" u="sng" dirty="0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878</a:t>
          </a:r>
          <a:r>
            <a:rPr lang="ru-RU" sz="2200" b="1" u="sng" dirty="0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,9 </a:t>
          </a:r>
          <a:r>
            <a:rPr lang="ru-RU" sz="2200" b="1" u="sng" dirty="0" err="1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200" b="1" u="sng" dirty="0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0.73128</cdr:x>
      <cdr:y>0.81571</cdr:y>
    </cdr:from>
    <cdr:to>
      <cdr:x>0.9294</cdr:x>
      <cdr:y>0.89426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84F3C5A-5A7E-4D14-9976-B3FCBED423E1}"/>
            </a:ext>
          </a:extLst>
        </cdr:cNvPr>
        <cdr:cNvSpPr txBox="1"/>
      </cdr:nvSpPr>
      <cdr:spPr>
        <a:xfrm xmlns:a="http://schemas.openxmlformats.org/drawingml/2006/main">
          <a:off x="8739739" y="5197643"/>
          <a:ext cx="2367814" cy="500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0.68054</cdr:x>
      <cdr:y>0.80363</cdr:y>
    </cdr:from>
    <cdr:to>
      <cdr:x>0.92215</cdr:x>
      <cdr:y>0.87764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62A96CB-73CC-4FD2-B052-2D399F92E379}"/>
            </a:ext>
          </a:extLst>
        </cdr:cNvPr>
        <cdr:cNvSpPr txBox="1"/>
      </cdr:nvSpPr>
      <cdr:spPr>
        <a:xfrm xmlns:a="http://schemas.openxmlformats.org/drawingml/2006/main">
          <a:off x="8133347" y="5120640"/>
          <a:ext cx="2887579" cy="471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0.70631</cdr:x>
      <cdr:y>0.78399</cdr:y>
    </cdr:from>
    <cdr:to>
      <cdr:x>0.91893</cdr:x>
      <cdr:y>0.86858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FC304FF7-94B8-4CCC-9C6E-84EB143053D4}"/>
            </a:ext>
          </a:extLst>
        </cdr:cNvPr>
        <cdr:cNvSpPr txBox="1"/>
      </cdr:nvSpPr>
      <cdr:spPr>
        <a:xfrm xmlns:a="http://schemas.openxmlformats.org/drawingml/2006/main">
          <a:off x="8441355" y="4995512"/>
          <a:ext cx="2541070" cy="539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0.80698</cdr:x>
      <cdr:y>0.80665</cdr:y>
    </cdr:from>
    <cdr:to>
      <cdr:x>0.88349</cdr:x>
      <cdr:y>0.95015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854364E9-1098-4C81-80D1-C40B2B2144C0}"/>
            </a:ext>
          </a:extLst>
        </cdr:cNvPr>
        <cdr:cNvSpPr txBox="1"/>
      </cdr:nvSpPr>
      <cdr:spPr>
        <a:xfrm xmlns:a="http://schemas.openxmlformats.org/drawingml/2006/main">
          <a:off x="9644513" y="513989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0.69342</cdr:x>
      <cdr:y>0.8142</cdr:y>
    </cdr:from>
    <cdr:to>
      <cdr:x>0.97987</cdr:x>
      <cdr:y>0.90861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9F03F602-B1B1-4C58-B858-B779DD53B0E6}"/>
            </a:ext>
          </a:extLst>
        </cdr:cNvPr>
        <cdr:cNvSpPr txBox="1"/>
      </cdr:nvSpPr>
      <cdr:spPr>
        <a:xfrm xmlns:a="http://schemas.openxmlformats.org/drawingml/2006/main">
          <a:off x="8287352" y="5188021"/>
          <a:ext cx="3423384" cy="601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ru-RU" sz="2400" b="1" u="sng" dirty="0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Всего 77 878,9 </a:t>
          </a:r>
          <a:r>
            <a:rPr lang="ru-RU" sz="2400" b="1" u="sng" dirty="0" err="1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400" b="1" u="sng" dirty="0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uFill>
                <a:solidFill>
                  <a:schemeClr val="accent1">
                    <a:lumMod val="75000"/>
                  </a:schemeClr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 xmlns:a="http://schemas.openxmlformats.org/drawingml/2006/main">
          <a:r>
            <a:rPr lang="ru-RU" sz="2000" dirty="0"/>
            <a:t>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7F50D-D692-4269-B075-C6554F6D8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9D2887-24CE-4952-8D5F-30E05D8E8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4BAB0-B16B-4B81-9C08-A9AE76935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155144-7704-4021-833A-8B3808CC8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F57637-A2B1-40F1-91C2-B94662D1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40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3DE6E-B340-4ED2-B8C2-693B85879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AF7642-B6E1-4D4D-A908-70693D228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5CF5E0-AF66-4BE1-91FC-31DB1A4D7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AB721A-126A-4B20-BCA0-2116EE331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8CE9AA-37F6-434E-B0AB-2558B429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43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F38964-2127-4E8D-9B2D-AEF0677A1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EDB530-17AF-45E0-BB31-F323D5595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49AF56-95D5-418A-AFF2-1B13122C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4EF8F9-AEEA-4E7A-89F0-737FC095C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DF32F8-4AE8-49DB-BC19-43AA22882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19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F48629-DE5F-447E-9815-5833CAD4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E4A57-3C53-4C90-834E-7374E9F2A306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7AC18A-D05B-44B5-A10E-8A6394B24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F2C5D1-8117-45C8-A78A-33F67873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403A7-D536-4455-912A-5B2C10B047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2787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9A191D-B2FA-48DC-9A16-5E82E470B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7DBA6-F94C-411D-8BCB-10244CB9CA70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5C3AE2-F061-4C90-B71E-2A7191B50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5FD31E-6920-42D6-839D-149937BE3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23AF2-17E4-4AED-8B95-9FFC22014B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191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B5DE54-3AF8-4BA3-960B-8C632788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CBBDF-A634-4614-89CA-8577B9068CFE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328A14-C7D5-4D1F-971F-67551F1BA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9D98BD-68DD-4F91-98B2-686D3295D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A438C-2136-411E-A39F-C8D83EBBA1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3063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9E7A8D5-EE67-4054-85DD-D9878A3A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BD389-89BC-4380-9C34-E8D66AE8DCB1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B6996E41-4B34-4D3B-B59F-77DF4E05C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9C6FA09-84BB-4634-BDEF-BFAB15166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D82EF-3AD3-4C1D-BAC3-E33C455F3B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0120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3360048E-9179-4F8A-AC6C-48BC3C037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DF0CE-C8DE-4699-8A94-2E2CBDF895D0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E2769D0-DB0F-40BE-85BD-FE00D002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1649A8B4-A819-43D9-B66E-36D0600B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DA7E6-B346-4773-BFE3-CCE54B8524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2296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C7B80AF8-4A72-4CD9-A15C-686F7672E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DFF53-8AAD-4480-B4FC-F695AB5EDD02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91E7307F-DE4E-40F5-B697-8C6A0A68A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78C7345B-31E4-4D81-A635-A849B035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B73AD-DBF7-4D01-809F-974B7AB654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8425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D14B213C-396C-4230-8DEF-1EEBF5D60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DCAA4-F6A6-4990-93F3-5217473DC982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638A6C39-976A-4064-9C5E-B95E2412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40296360-15AB-4DE8-9B78-8E305AF11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82D7C-2B95-4D4D-BE3F-1ADFB8BD11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6639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9" y="273055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64C1C083-9AAC-40ED-A306-56B655728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C83A8-23E6-459D-9193-237FEEC00ADF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1624FBB-C896-46F7-9D19-8AD8BFDC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8B12087-A95E-48F1-8705-3E78A0A5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AAB39-8687-4B18-9CD8-07B2C45139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035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5B41F-F467-4CE2-81BF-A9039E55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50B8C6-7710-4082-948E-03AB928D3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D1D885-E10D-4B06-BFA8-79C3EC545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69E7D7-F4BE-464F-8607-BDEE91688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DCD5CB-6130-4DA4-BCBD-E1F3E41C2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79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45CADBC-D019-4ABB-9570-BA31F3CDC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E417E-9EA7-4556-9547-CA2B0B1398B3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6388D70-1487-4C7D-84D1-F8CB6571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B9D1F54-18C6-4756-A838-1331AB96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45E20-9632-4EA6-AEAD-36E77BDFDA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7509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B8F1B7-0ABB-48F0-8033-3F3C03FA4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CA081-C8E0-47EF-A32E-EB9346FE5057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0A1730-707D-4955-99F5-3B9B89E20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519238-8B32-4A3B-BFDC-39615E27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148C3-9B41-4D7E-893D-809E78BCD8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40758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BB5943-DF37-4E42-BCA2-A4D7CCAA6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0D3B-5B0B-4DC1-B8A3-C3181C880B2D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2B53B-4B45-424B-85CF-8B8243EA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3263D6-2223-4062-900B-DEB83447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D637C-4B3C-44D4-8934-BBC9697B65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258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93FE5-F31E-4AC7-BD1F-5A32222A9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D914E0-3B18-48B2-ACA0-69AA49B59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D3CE37-7109-4402-B207-D228D4E05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4D8342-34DC-4B82-91DB-93E27590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3DA268-03AD-4AA1-8966-DCB32BA46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4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AAF6E9-93A0-4DFA-8251-62A6ADD25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A76675-528F-4830-A7C1-CD4677CA3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3A5554-C0C1-491E-94F1-FA18B571B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7E1018-AAB4-418E-9722-7D29BBFE1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1EC342-CD05-4D0A-975C-D1975A37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6CB544-3240-4854-9E6A-4126E6160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61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F094D9-ADEC-43F5-8867-B337C5922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1859BF-D334-4788-94E0-BFC5CBABD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6E795E-A029-4851-AC67-9AC977485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DA4DEC7-A1FD-4506-8CA7-E5F79F20F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132E81-698C-40D5-8D3F-2619D08C2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6855BD-D342-44C5-B2A9-9C4AABC40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7DA5765-676D-4753-8DBC-B005FFF5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7121FBB-0A10-49B0-9BA0-0F732648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41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F7D0F-1930-49E1-924F-EF663CCA8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ED08924-BDED-4AFF-8379-A76540BCD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E1674F0-720D-4779-A34C-8BF6F986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610816A-221A-4F12-AE65-6D75FCC3B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48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5B7D241-3AC0-4139-B846-4A975F544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54C3399-A670-400B-B887-70AE40DC5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99DF63-AC55-4FA4-87FC-909931C94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86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FAB861-D962-44A0-88B4-512D6759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17F7D1-29B0-43E8-BBCA-C6C24925F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6570A9-9B5B-4110-A915-BADC13D1B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F30B3A-3A47-4F9A-B42B-247EF67F4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5E060E-2022-4015-97A1-DEF111C99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5184FE-FE05-49FB-BFD8-FB02951FD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28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8E1CC1-3784-45A3-9F9D-836B551F5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0B27025-1274-4ACE-9C00-EB4677A41F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B97466-B5F2-4888-8C85-921448B0C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D1B353-EA59-4565-A239-C34EA7981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09B337-0A78-403B-AD73-E9BAF06B7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64042D-0CA2-4E65-BE2B-A028FBA90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85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CCCC"/>
            </a:gs>
            <a:gs pos="5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7FE34-0D2A-4243-B907-C7BB798B5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97ACF2-4699-46BB-A26D-86E82A764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61A3C5-AF83-4907-B9A9-0033D587A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32C11-190D-489A-9E92-96B2051C5820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63A260-C4ED-42DD-AE2D-5EBF1003E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86C830-97AA-4B2C-8BDF-AEFFA9D11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80AF9-51BE-4460-A4E0-B5FFE8A4E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3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>
            <a:alpha val="6588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F26F079D-51F2-44C4-A823-E67C530846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5123" name="Текст 2">
            <a:extLst>
              <a:ext uri="{FF2B5EF4-FFF2-40B4-BE49-F238E27FC236}">
                <a16:creationId xmlns:a16="http://schemas.microsoft.com/office/drawing/2014/main" id="{BFD85A5D-D29D-45C5-87A1-3D82B046C8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49C613-62D0-467E-B904-0C36A4424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287C97-28B2-4CC9-86BF-C1BD0C43BDCD}" type="datetimeFigureOut">
              <a:rPr lang="ru-RU"/>
              <a:pPr>
                <a:defRPr/>
              </a:pPr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63CD23-2C65-4FD1-8C52-439E00D07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B13113-5DA7-4F32-B839-FC1A574AF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DC42C59-9E3F-4682-9D75-D09C126E75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452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87666-082E-412D-9B04-7461C19494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CBA2DD-8159-4D6A-B913-6270D6BE25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E5F5645-1A6A-4233-AD51-7A53DC654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22E2315-6B2A-471C-91FD-FE3B9098799B}"/>
              </a:ext>
            </a:extLst>
          </p:cNvPr>
          <p:cNvSpPr/>
          <p:nvPr/>
        </p:nvSpPr>
        <p:spPr>
          <a:xfrm>
            <a:off x="1229164" y="982333"/>
            <a:ext cx="876752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CC99"/>
                </a:solidFill>
                <a:effectLst>
                  <a:outerShdw blurRad="12700" dist="38100" dir="2700000" algn="tl" rotWithShape="0">
                    <a:srgbClr val="00B05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ДОКШИЦКОГО РАЙОНА</a:t>
            </a:r>
          </a:p>
          <a:p>
            <a:pPr algn="ctr"/>
            <a:r>
              <a:rPr lang="ru-RU" sz="72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CC99"/>
                </a:solidFill>
                <a:effectLst>
                  <a:outerShdw blurRad="12700" dist="38100" dir="2700000" algn="tl" rotWithShape="0">
                    <a:srgbClr val="00B05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CC99"/>
                </a:solidFill>
                <a:effectLst>
                  <a:outerShdw blurRad="12700" dist="38100" dir="2700000" algn="tl" rotWithShape="0">
                    <a:srgbClr val="00B05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2025 </a:t>
            </a:r>
            <a:r>
              <a:rPr lang="ru-RU" sz="72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CC99"/>
                </a:solidFill>
                <a:effectLst>
                  <a:outerShdw blurRad="12700" dist="38100" dir="2700000" algn="tl" rotWithShape="0">
                    <a:srgbClr val="00B05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7200" b="1" cap="none" spc="0" dirty="0">
              <a:ln w="9525">
                <a:solidFill>
                  <a:srgbClr val="002060"/>
                </a:solidFill>
                <a:prstDash val="solid"/>
              </a:ln>
              <a:solidFill>
                <a:srgbClr val="00CC99"/>
              </a:solidFill>
              <a:effectLst>
                <a:outerShdw blurRad="12700" dist="38100" dir="2700000" algn="tl" rotWithShape="0">
                  <a:srgbClr val="00B05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41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CE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86C54-29E6-4892-AE0E-C4EE6F2FD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91401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5F42A69-1F94-4059-A0F7-B721C24CBADF}"/>
              </a:ext>
            </a:extLst>
          </p:cNvPr>
          <p:cNvSpPr/>
          <p:nvPr/>
        </p:nvSpPr>
        <p:spPr>
          <a:xfrm>
            <a:off x="1174282" y="245786"/>
            <a:ext cx="10179518" cy="1176134"/>
          </a:xfrm>
          <a:prstGeom prst="roundRect">
            <a:avLst/>
          </a:prstGeom>
          <a:solidFill>
            <a:srgbClr val="FFFF00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КОНСОЛИДИРОВАННЫЙ БЮДЖЕТ ДОКШИЦКОГО РАЙОНА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1377321-D9BA-457A-9D98-C36501E86656}"/>
              </a:ext>
            </a:extLst>
          </p:cNvPr>
          <p:cNvSpPr/>
          <p:nvPr/>
        </p:nvSpPr>
        <p:spPr>
          <a:xfrm>
            <a:off x="596766" y="1737311"/>
            <a:ext cx="4602781" cy="1009031"/>
          </a:xfrm>
          <a:prstGeom prst="roundRect">
            <a:avLst/>
          </a:prstGeom>
          <a:solidFill>
            <a:srgbClr val="00FFFF"/>
          </a:solid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РАЙОННЫЙ БЮДЖЕТ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DB077865-5EA8-4377-BBC3-64D4E0BB5516}"/>
              </a:ext>
            </a:extLst>
          </p:cNvPr>
          <p:cNvSpPr/>
          <p:nvPr/>
        </p:nvSpPr>
        <p:spPr>
          <a:xfrm>
            <a:off x="5199547" y="2449234"/>
            <a:ext cx="6144252" cy="648211"/>
          </a:xfrm>
          <a:prstGeom prst="roundRect">
            <a:avLst/>
          </a:prstGeom>
          <a:solidFill>
            <a:srgbClr val="00FFFF"/>
          </a:solid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СЕЛЬСКИЕ БЮДЖЕТЫ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456AFE42-6A54-42A6-9458-9212B187820D}"/>
              </a:ext>
            </a:extLst>
          </p:cNvPr>
          <p:cNvSpPr/>
          <p:nvPr/>
        </p:nvSpPr>
        <p:spPr>
          <a:xfrm>
            <a:off x="1810984" y="3492251"/>
            <a:ext cx="4453057" cy="545227"/>
          </a:xfrm>
          <a:prstGeom prst="roundRect">
            <a:avLst/>
          </a:prstGeom>
          <a:solidFill>
            <a:srgbClr val="00B05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БЕГОМЛЬСКИЙ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F60F5C7E-2DB3-41A2-91A2-A759723526D1}"/>
              </a:ext>
            </a:extLst>
          </p:cNvPr>
          <p:cNvSpPr/>
          <p:nvPr/>
        </p:nvSpPr>
        <p:spPr>
          <a:xfrm>
            <a:off x="999486" y="4648546"/>
            <a:ext cx="4422876" cy="452843"/>
          </a:xfrm>
          <a:prstGeom prst="roundRect">
            <a:avLst/>
          </a:prstGeom>
          <a:solidFill>
            <a:srgbClr val="0070C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БЕРЕЗКОВСКИЙ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B12C9C7A-99EE-41A0-B69D-43FB65F3EBCA}"/>
              </a:ext>
            </a:extLst>
          </p:cNvPr>
          <p:cNvSpPr/>
          <p:nvPr/>
        </p:nvSpPr>
        <p:spPr>
          <a:xfrm>
            <a:off x="1421447" y="4122956"/>
            <a:ext cx="4453056" cy="462239"/>
          </a:xfrm>
          <a:prstGeom prst="roundRect">
            <a:avLst/>
          </a:prstGeom>
          <a:solidFill>
            <a:srgbClr val="FFC000"/>
          </a:solidFill>
          <a:ln w="25400"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БЕРЕЗИНСКИЙ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391AFED9-B695-4D7A-8C97-CE422F763603}"/>
              </a:ext>
            </a:extLst>
          </p:cNvPr>
          <p:cNvSpPr/>
          <p:nvPr/>
        </p:nvSpPr>
        <p:spPr>
          <a:xfrm>
            <a:off x="576121" y="5165505"/>
            <a:ext cx="4422876" cy="499032"/>
          </a:xfrm>
          <a:prstGeom prst="roundRect">
            <a:avLst/>
          </a:prstGeom>
          <a:solidFill>
            <a:srgbClr val="9933FF"/>
          </a:solidFill>
          <a:ln w="254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ВОЛКОЛАТСКИЙ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A66AC094-65DB-4A34-9548-CE84B5D1F11E}"/>
              </a:ext>
            </a:extLst>
          </p:cNvPr>
          <p:cNvSpPr/>
          <p:nvPr/>
        </p:nvSpPr>
        <p:spPr>
          <a:xfrm>
            <a:off x="400043" y="5769447"/>
            <a:ext cx="4422876" cy="435893"/>
          </a:xfrm>
          <a:prstGeom prst="roundRect">
            <a:avLst/>
          </a:prstGeom>
          <a:solidFill>
            <a:srgbClr val="00B0F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ДОКШИЦКИЙ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2BD06B6F-7D0D-450C-A5B0-29C0220A7D3A}"/>
              </a:ext>
            </a:extLst>
          </p:cNvPr>
          <p:cNvSpPr/>
          <p:nvPr/>
        </p:nvSpPr>
        <p:spPr>
          <a:xfrm>
            <a:off x="86556" y="6358507"/>
            <a:ext cx="4422877" cy="470589"/>
          </a:xfrm>
          <a:prstGeom prst="roundRect">
            <a:avLst/>
          </a:prstGeom>
          <a:solidFill>
            <a:srgbClr val="FF660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КРИПУЛЬСКИЙ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D7685E50-6911-4613-AA61-F638AD338A88}"/>
              </a:ext>
            </a:extLst>
          </p:cNvPr>
          <p:cNvSpPr/>
          <p:nvPr/>
        </p:nvSpPr>
        <p:spPr>
          <a:xfrm>
            <a:off x="6374851" y="3527963"/>
            <a:ext cx="4421768" cy="580081"/>
          </a:xfrm>
          <a:prstGeom prst="roundRect">
            <a:avLst/>
          </a:prstGeom>
          <a:ln w="254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КРУЛЕВЩИНСКИЙ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F6C759BB-D511-41B7-B471-499EBC26026C}"/>
              </a:ext>
            </a:extLst>
          </p:cNvPr>
          <p:cNvSpPr/>
          <p:nvPr/>
        </p:nvSpPr>
        <p:spPr>
          <a:xfrm>
            <a:off x="6938794" y="4275458"/>
            <a:ext cx="4405006" cy="4990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ПАРАФЬЯНОВСКИЙ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1F062924-9267-4ADB-8A09-13B3F4417A8E}"/>
              </a:ext>
            </a:extLst>
          </p:cNvPr>
          <p:cNvSpPr/>
          <p:nvPr/>
        </p:nvSpPr>
        <p:spPr>
          <a:xfrm>
            <a:off x="7193004" y="4901735"/>
            <a:ext cx="4376851" cy="499032"/>
          </a:xfrm>
          <a:prstGeom prst="roundRect">
            <a:avLst/>
          </a:prstGeom>
          <a:solidFill>
            <a:srgbClr val="00B0F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ПОРПЛИЩЕНСКИЙ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BE786211-C772-4AD0-BCF8-A0A0C3AB2945}"/>
              </a:ext>
            </a:extLst>
          </p:cNvPr>
          <p:cNvSpPr/>
          <p:nvPr/>
        </p:nvSpPr>
        <p:spPr>
          <a:xfrm>
            <a:off x="7443261" y="5534977"/>
            <a:ext cx="4348696" cy="470438"/>
          </a:xfrm>
          <a:prstGeom prst="roundRect">
            <a:avLst/>
          </a:prstGeom>
          <a:solidFill>
            <a:srgbClr val="FF0000"/>
          </a:solidFill>
          <a:ln w="254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СИТЦЕВСКИЙ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64DB7947-77B7-4C47-8223-9D26A02DF263}"/>
              </a:ext>
            </a:extLst>
          </p:cNvPr>
          <p:cNvSpPr/>
          <p:nvPr/>
        </p:nvSpPr>
        <p:spPr>
          <a:xfrm>
            <a:off x="7783610" y="6118691"/>
            <a:ext cx="4321834" cy="586624"/>
          </a:xfrm>
          <a:prstGeom prst="roundRect">
            <a:avLst/>
          </a:prstGeom>
          <a:solidFill>
            <a:srgbClr val="002060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ТУМИЛОВИЧСКИЙ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A200A947-193D-4AA8-9902-B0A11D90B0B4}"/>
              </a:ext>
            </a:extLst>
          </p:cNvPr>
          <p:cNvCxnSpPr>
            <a:cxnSpLocks/>
          </p:cNvCxnSpPr>
          <p:nvPr/>
        </p:nvCxnSpPr>
        <p:spPr>
          <a:xfrm flipH="1">
            <a:off x="3605842" y="1412339"/>
            <a:ext cx="1100915" cy="32497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4C5334D4-1166-43F3-9CC5-89CEC442C318}"/>
              </a:ext>
            </a:extLst>
          </p:cNvPr>
          <p:cNvCxnSpPr>
            <a:cxnSpLocks/>
          </p:cNvCxnSpPr>
          <p:nvPr/>
        </p:nvCxnSpPr>
        <p:spPr>
          <a:xfrm flipH="1">
            <a:off x="7732538" y="1486732"/>
            <a:ext cx="578777" cy="96019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81CC5775-27F5-4C26-B1FC-166897B06072}"/>
              </a:ext>
            </a:extLst>
          </p:cNvPr>
          <p:cNvCxnSpPr/>
          <p:nvPr/>
        </p:nvCxnSpPr>
        <p:spPr>
          <a:xfrm flipV="1">
            <a:off x="9307902" y="3360345"/>
            <a:ext cx="0" cy="16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6E92D870-3074-40DC-B3D1-34B00722B682}"/>
              </a:ext>
            </a:extLst>
          </p:cNvPr>
          <p:cNvCxnSpPr/>
          <p:nvPr/>
        </p:nvCxnSpPr>
        <p:spPr>
          <a:xfrm>
            <a:off x="7783610" y="3052018"/>
            <a:ext cx="0" cy="63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614517D9-51B6-472F-88E5-4BD33296434B}"/>
              </a:ext>
            </a:extLst>
          </p:cNvPr>
          <p:cNvCxnSpPr/>
          <p:nvPr/>
        </p:nvCxnSpPr>
        <p:spPr>
          <a:xfrm flipH="1">
            <a:off x="5588582" y="3083645"/>
            <a:ext cx="1854679" cy="37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BD7F7B3-427A-43CB-9C05-BFA17B6AA736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8271673" y="3097445"/>
            <a:ext cx="967218" cy="430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532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9A3AD-629F-4251-A191-A9B09DA4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7" y="231007"/>
            <a:ext cx="10997665" cy="885524"/>
          </a:xfrm>
          <a:solidFill>
            <a:srgbClr val="33CCCC"/>
          </a:solidFill>
        </p:spPr>
        <p:txBody>
          <a:bodyPr>
            <a:noAutofit/>
          </a:bodyPr>
          <a:lstStyle/>
          <a:p>
            <a:pPr algn="ctr"/>
            <a:r>
              <a:rPr lang="ru-RU" sz="4500" b="1" dirty="0">
                <a:ln>
                  <a:solidFill>
                    <a:schemeClr val="tx1"/>
                  </a:solidFill>
                </a:ln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FB63DB0-51C2-4B2D-9CD2-6A37C4B53D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482054"/>
              </p:ext>
            </p:extLst>
          </p:nvPr>
        </p:nvGraphicFramePr>
        <p:xfrm>
          <a:off x="86626" y="1116531"/>
          <a:ext cx="12105373" cy="5587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474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0EE053-8707-466E-8D4D-E294C4542053}"/>
              </a:ext>
            </a:extLst>
          </p:cNvPr>
          <p:cNvSpPr/>
          <p:nvPr/>
        </p:nvSpPr>
        <p:spPr>
          <a:xfrm>
            <a:off x="296779" y="484016"/>
            <a:ext cx="1159844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ПОДХОДЫ ПРИ ФОРМИРОВАНИИ РАСХОДОВ БЮДЖЕТА НА 2025 ГОД</a:t>
            </a:r>
            <a:endParaRPr lang="ru-RU" sz="3200" b="1" cap="none" spc="0" dirty="0">
              <a:ln w="9525">
                <a:solidFill>
                  <a:srgbClr val="00FFFF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: пятиугольник 5">
            <a:extLst>
              <a:ext uri="{FF2B5EF4-FFF2-40B4-BE49-F238E27FC236}">
                <a16:creationId xmlns:a16="http://schemas.microsoft.com/office/drawing/2014/main" id="{F7871A41-AFB3-4FEA-9938-7EFD2AF54306}"/>
              </a:ext>
            </a:extLst>
          </p:cNvPr>
          <p:cNvSpPr/>
          <p:nvPr/>
        </p:nvSpPr>
        <p:spPr>
          <a:xfrm>
            <a:off x="871269" y="2182483"/>
            <a:ext cx="10653622" cy="1682151"/>
          </a:xfrm>
          <a:prstGeom prst="homePlate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социальной ориентированности расходов, реализация ряда мер, направленных на повышение качества жизни населения, благосостояния работников бюджетной сферы</a:t>
            </a:r>
          </a:p>
        </p:txBody>
      </p:sp>
      <p:sp>
        <p:nvSpPr>
          <p:cNvPr id="7" name="Стрелка: пятиугольник 6">
            <a:extLst>
              <a:ext uri="{FF2B5EF4-FFF2-40B4-BE49-F238E27FC236}">
                <a16:creationId xmlns:a16="http://schemas.microsoft.com/office/drawing/2014/main" id="{7E2A88CB-8C95-4FC7-9A16-575E2B60FCA4}"/>
              </a:ext>
            </a:extLst>
          </p:cNvPr>
          <p:cNvSpPr/>
          <p:nvPr/>
        </p:nvSpPr>
        <p:spPr>
          <a:xfrm>
            <a:off x="871269" y="4597879"/>
            <a:ext cx="10653622" cy="1561381"/>
          </a:xfrm>
          <a:prstGeom prst="homePlate">
            <a:avLst/>
          </a:prstGeom>
          <a:solidFill>
            <a:srgbClr val="02CE8F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сбалансированности республиканского и местных бюджетов в пределах имеющихся доходов и источников финансирования дефицита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942128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2CE8F"/>
            </a:gs>
            <a:gs pos="5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1A34B408-2E62-4CBB-B452-33ED241953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482745"/>
              </p:ext>
            </p:extLst>
          </p:nvPr>
        </p:nvGraphicFramePr>
        <p:xfrm>
          <a:off x="1501541" y="764704"/>
          <a:ext cx="9202463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711D3E-BA17-47D5-A33B-BDC1108E25DE}"/>
              </a:ext>
            </a:extLst>
          </p:cNvPr>
          <p:cNvSpPr txBox="1"/>
          <p:nvPr/>
        </p:nvSpPr>
        <p:spPr>
          <a:xfrm>
            <a:off x="259882" y="188640"/>
            <a:ext cx="118486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n>
                  <a:solidFill>
                    <a:schemeClr val="tx1"/>
                  </a:solidFill>
                </a:ln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ПО ФУНКЦИОНАЛЬНОЙ КЛАССИФИКАЦИИ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11344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86C54-29E6-4892-AE0E-C4EE6F2FD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18206" cy="789271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ln>
                  <a:solidFill>
                    <a:schemeClr val="tx1"/>
                  </a:solidFill>
                </a:ln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ПО ЭКОНОМИЧЕСКОЙ КЛАССИФИКАЦИИ</a:t>
            </a:r>
            <a:endParaRPr lang="ru-RU" sz="2600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2FC2F7E-0BFE-4AC2-9A21-0DD1470BF3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5269948"/>
              </p:ext>
            </p:extLst>
          </p:nvPr>
        </p:nvGraphicFramePr>
        <p:xfrm>
          <a:off x="240632" y="1068404"/>
          <a:ext cx="11951368" cy="6371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465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296760" y="15314"/>
            <a:ext cx="2368201" cy="1800201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FF00"/>
                </a:solidFill>
              </a:rPr>
              <a:t>Социальная защита –  </a:t>
            </a:r>
          </a:p>
          <a:p>
            <a:pPr algn="ctr"/>
            <a:r>
              <a:rPr lang="en-US" sz="1600" b="1" dirty="0">
                <a:solidFill>
                  <a:srgbClr val="FFFF00"/>
                </a:solidFill>
              </a:rPr>
              <a:t>5</a:t>
            </a:r>
            <a:r>
              <a:rPr lang="ru-RU" sz="1600" b="1" dirty="0">
                <a:solidFill>
                  <a:srgbClr val="FFFF00"/>
                </a:solidFill>
              </a:rPr>
              <a:t> </a:t>
            </a:r>
            <a:r>
              <a:rPr lang="en-US" sz="1600" b="1" dirty="0">
                <a:solidFill>
                  <a:srgbClr val="FFFF00"/>
                </a:solidFill>
              </a:rPr>
              <a:t>757</a:t>
            </a:r>
            <a:r>
              <a:rPr lang="ru-RU" sz="1600" b="1" dirty="0">
                <a:solidFill>
                  <a:srgbClr val="FFFF00"/>
                </a:solidFill>
              </a:rPr>
              <a:t>,</a:t>
            </a:r>
            <a:r>
              <a:rPr lang="en-US" sz="1600" b="1" dirty="0">
                <a:solidFill>
                  <a:srgbClr val="FFFF00"/>
                </a:solidFill>
              </a:rPr>
              <a:t>2</a:t>
            </a:r>
            <a:r>
              <a:rPr lang="ru-RU" sz="1600" b="1" dirty="0">
                <a:solidFill>
                  <a:srgbClr val="FFFF00"/>
                </a:solidFill>
              </a:rPr>
              <a:t> тыс. </a:t>
            </a:r>
            <a:r>
              <a:rPr lang="ru-RU" sz="1600" b="1" dirty="0" err="1">
                <a:solidFill>
                  <a:srgbClr val="FFFF00"/>
                </a:solidFill>
              </a:rPr>
              <a:t>руб</a:t>
            </a:r>
            <a:r>
              <a:rPr lang="en-US" sz="1600" b="1" dirty="0">
                <a:solidFill>
                  <a:srgbClr val="FFFF00"/>
                </a:solidFill>
              </a:rPr>
              <a:t>.</a:t>
            </a:r>
            <a:endParaRPr lang="ru-RU" sz="1600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091" y="1961749"/>
            <a:ext cx="4579724" cy="2841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7738483" y="118916"/>
            <a:ext cx="2088232" cy="1844824"/>
          </a:xfrm>
          <a:prstGeom prst="ellipse">
            <a:avLst/>
          </a:prstGeom>
          <a:solidFill>
            <a:srgbClr val="92D05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FF00"/>
                </a:solidFill>
              </a:rPr>
              <a:t>Образование и молодежная политика – </a:t>
            </a:r>
          </a:p>
          <a:p>
            <a:pPr algn="ctr"/>
            <a:r>
              <a:rPr lang="en-US" sz="1600" b="1" dirty="0">
                <a:solidFill>
                  <a:srgbClr val="FFFF00"/>
                </a:solidFill>
              </a:rPr>
              <a:t>30</a:t>
            </a:r>
            <a:r>
              <a:rPr lang="ru-RU" sz="1600" b="1" dirty="0">
                <a:solidFill>
                  <a:srgbClr val="FFFF00"/>
                </a:solidFill>
              </a:rPr>
              <a:t> </a:t>
            </a:r>
            <a:r>
              <a:rPr lang="en-US" sz="1600" b="1" dirty="0">
                <a:solidFill>
                  <a:srgbClr val="FFFF00"/>
                </a:solidFill>
              </a:rPr>
              <a:t>027</a:t>
            </a:r>
            <a:r>
              <a:rPr lang="ru-RU" sz="1600" b="1" dirty="0">
                <a:solidFill>
                  <a:srgbClr val="FFFF00"/>
                </a:solidFill>
              </a:rPr>
              <a:t>,</a:t>
            </a:r>
            <a:r>
              <a:rPr lang="en-US" sz="1600" b="1" dirty="0">
                <a:solidFill>
                  <a:srgbClr val="FFFF00"/>
                </a:solidFill>
              </a:rPr>
              <a:t>4</a:t>
            </a:r>
            <a:r>
              <a:rPr lang="ru-RU" sz="1600" b="1" dirty="0">
                <a:solidFill>
                  <a:srgbClr val="FFFF00"/>
                </a:solidFill>
              </a:rPr>
              <a:t> тыс. руб.</a:t>
            </a:r>
          </a:p>
        </p:txBody>
      </p:sp>
      <p:sp>
        <p:nvSpPr>
          <p:cNvPr id="5" name="Овал 4"/>
          <p:cNvSpPr/>
          <p:nvPr/>
        </p:nvSpPr>
        <p:spPr>
          <a:xfrm>
            <a:off x="116514" y="1282625"/>
            <a:ext cx="2232248" cy="1942637"/>
          </a:xfrm>
          <a:prstGeom prst="ellipse">
            <a:avLst/>
          </a:prstGeom>
          <a:solidFill>
            <a:srgbClr val="33CCCC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Увековечение памяти о погибших при защите Отечества–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19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,0 тыс. руб.</a:t>
            </a:r>
          </a:p>
        </p:txBody>
      </p:sp>
      <p:sp>
        <p:nvSpPr>
          <p:cNvPr id="6" name="Овал 5"/>
          <p:cNvSpPr/>
          <p:nvPr/>
        </p:nvSpPr>
        <p:spPr>
          <a:xfrm>
            <a:off x="9586091" y="61553"/>
            <a:ext cx="2088232" cy="1800201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Культура Беларуси –   </a:t>
            </a:r>
          </a:p>
          <a:p>
            <a:pPr algn="ctr"/>
            <a:r>
              <a:rPr lang="en-US" sz="1600" b="1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</a:rPr>
              <a:t>636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 тыс. руб. </a:t>
            </a:r>
          </a:p>
        </p:txBody>
      </p:sp>
      <p:sp>
        <p:nvSpPr>
          <p:cNvPr id="7" name="Овал 6"/>
          <p:cNvSpPr/>
          <p:nvPr/>
        </p:nvSpPr>
        <p:spPr>
          <a:xfrm>
            <a:off x="10089210" y="1667092"/>
            <a:ext cx="1965092" cy="1709276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Физическая культура и спорт –           1 </a:t>
            </a:r>
            <a:r>
              <a:rPr lang="en-US" sz="1600" b="1" dirty="0"/>
              <a:t>265</a:t>
            </a:r>
            <a:r>
              <a:rPr lang="ru-RU" sz="1600" b="1" dirty="0"/>
              <a:t>,</a:t>
            </a:r>
            <a:r>
              <a:rPr lang="en-US" sz="1600" b="1" dirty="0"/>
              <a:t>6</a:t>
            </a:r>
            <a:r>
              <a:rPr lang="ru-RU" sz="1600" b="1" dirty="0"/>
              <a:t> тыс. руб.</a:t>
            </a:r>
          </a:p>
        </p:txBody>
      </p:sp>
      <p:sp>
        <p:nvSpPr>
          <p:cNvPr id="8" name="Овал 7"/>
          <p:cNvSpPr/>
          <p:nvPr/>
        </p:nvSpPr>
        <p:spPr>
          <a:xfrm>
            <a:off x="-41065" y="4906579"/>
            <a:ext cx="1923461" cy="1677020"/>
          </a:xfrm>
          <a:prstGeom prst="ellipse">
            <a:avLst/>
          </a:prstGeom>
          <a:solidFill>
            <a:srgbClr val="00B05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FF00"/>
                </a:solidFill>
              </a:rPr>
              <a:t>Аграрный бизнес –        1 </a:t>
            </a:r>
            <a:r>
              <a:rPr lang="en-US" sz="1600" b="1" dirty="0">
                <a:solidFill>
                  <a:srgbClr val="FFFF00"/>
                </a:solidFill>
              </a:rPr>
              <a:t>078</a:t>
            </a:r>
            <a:r>
              <a:rPr lang="ru-RU" sz="1600" b="1" dirty="0">
                <a:solidFill>
                  <a:srgbClr val="FFFF00"/>
                </a:solidFill>
              </a:rPr>
              <a:t>,</a:t>
            </a:r>
            <a:r>
              <a:rPr lang="en-US" sz="1600" b="1" dirty="0">
                <a:solidFill>
                  <a:srgbClr val="FFFF00"/>
                </a:solidFill>
              </a:rPr>
              <a:t>6</a:t>
            </a:r>
            <a:r>
              <a:rPr lang="ru-RU" sz="1600" b="1" dirty="0">
                <a:solidFill>
                  <a:srgbClr val="FFFF00"/>
                </a:solidFill>
              </a:rPr>
              <a:t> тыс. руб.</a:t>
            </a:r>
          </a:p>
        </p:txBody>
      </p:sp>
      <p:sp>
        <p:nvSpPr>
          <p:cNvPr id="9" name="Овал 8"/>
          <p:cNvSpPr/>
          <p:nvPr/>
        </p:nvSpPr>
        <p:spPr>
          <a:xfrm>
            <a:off x="1624836" y="5052002"/>
            <a:ext cx="2073685" cy="1765908"/>
          </a:xfrm>
          <a:prstGeom prst="ellipse">
            <a:avLst/>
          </a:prstGeom>
          <a:solidFill>
            <a:srgbClr val="7030A0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Транспортный комплекс – 6</a:t>
            </a:r>
            <a:r>
              <a:rPr lang="en-US" sz="15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6</a:t>
            </a:r>
            <a:r>
              <a:rPr lang="ru-RU" sz="15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,2 тыс. руб</a:t>
            </a:r>
            <a:r>
              <a:rPr lang="ru-RU" sz="15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</a:p>
        </p:txBody>
      </p:sp>
      <p:sp>
        <p:nvSpPr>
          <p:cNvPr id="10" name="Овал 9"/>
          <p:cNvSpPr/>
          <p:nvPr/>
        </p:nvSpPr>
        <p:spPr>
          <a:xfrm>
            <a:off x="10031760" y="4863842"/>
            <a:ext cx="2160240" cy="1719757"/>
          </a:xfrm>
          <a:prstGeom prst="ellipse">
            <a:avLst/>
          </a:prstGeom>
          <a:solidFill>
            <a:srgbClr val="C0000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FF00"/>
                </a:solidFill>
              </a:rPr>
              <a:t>Комфортное жилье и </a:t>
            </a:r>
            <a:r>
              <a:rPr lang="ru-RU" sz="1500" b="1" dirty="0">
                <a:solidFill>
                  <a:srgbClr val="FFFF00"/>
                </a:solidFill>
              </a:rPr>
              <a:t>благоприятная</a:t>
            </a:r>
            <a:r>
              <a:rPr lang="ru-RU" sz="1600" b="1" dirty="0">
                <a:solidFill>
                  <a:srgbClr val="FFFF00"/>
                </a:solidFill>
              </a:rPr>
              <a:t> среда –            </a:t>
            </a:r>
            <a:r>
              <a:rPr lang="en-US" sz="1600" b="1" dirty="0">
                <a:solidFill>
                  <a:srgbClr val="FFFF00"/>
                </a:solidFill>
              </a:rPr>
              <a:t> 7</a:t>
            </a:r>
            <a:r>
              <a:rPr lang="ru-RU" sz="1600" b="1" dirty="0">
                <a:solidFill>
                  <a:srgbClr val="FFFF00"/>
                </a:solidFill>
              </a:rPr>
              <a:t> </a:t>
            </a:r>
            <a:r>
              <a:rPr lang="en-US" sz="1600" b="1" dirty="0">
                <a:solidFill>
                  <a:srgbClr val="FFFF00"/>
                </a:solidFill>
              </a:rPr>
              <a:t>208</a:t>
            </a:r>
            <a:r>
              <a:rPr lang="ru-RU" sz="1600" b="1" dirty="0">
                <a:solidFill>
                  <a:srgbClr val="FFFF00"/>
                </a:solidFill>
              </a:rPr>
              <a:t>,</a:t>
            </a:r>
            <a:r>
              <a:rPr lang="en-US" sz="1600" b="1" dirty="0">
                <a:solidFill>
                  <a:srgbClr val="FFFF00"/>
                </a:solidFill>
              </a:rPr>
              <a:t>8</a:t>
            </a:r>
            <a:r>
              <a:rPr lang="ru-RU" sz="1600" b="1" dirty="0">
                <a:solidFill>
                  <a:srgbClr val="FFFF00"/>
                </a:solidFill>
              </a:rPr>
              <a:t> тыс. руб.</a:t>
            </a:r>
          </a:p>
        </p:txBody>
      </p:sp>
      <p:sp>
        <p:nvSpPr>
          <p:cNvPr id="11" name="Овал 10"/>
          <p:cNvSpPr/>
          <p:nvPr/>
        </p:nvSpPr>
        <p:spPr>
          <a:xfrm>
            <a:off x="3559798" y="15314"/>
            <a:ext cx="2368201" cy="1893690"/>
          </a:xfrm>
          <a:prstGeom prst="ellipse">
            <a:avLst/>
          </a:prstGeom>
          <a:solidFill>
            <a:srgbClr val="9933FF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rgbClr val="002060"/>
                </a:solidFill>
              </a:rPr>
              <a:t>Здоровье народа и демографическая безопасность – </a:t>
            </a:r>
          </a:p>
          <a:p>
            <a:pPr algn="ctr"/>
            <a:r>
              <a:rPr lang="ru-RU" sz="1500" b="1" dirty="0">
                <a:solidFill>
                  <a:srgbClr val="002060"/>
                </a:solidFill>
              </a:rPr>
              <a:t>1</a:t>
            </a:r>
            <a:r>
              <a:rPr lang="en-US" sz="1500" b="1" dirty="0">
                <a:solidFill>
                  <a:srgbClr val="002060"/>
                </a:solidFill>
              </a:rPr>
              <a:t>7</a:t>
            </a:r>
            <a:r>
              <a:rPr lang="ru-RU" sz="1500" b="1" dirty="0">
                <a:solidFill>
                  <a:srgbClr val="002060"/>
                </a:solidFill>
              </a:rPr>
              <a:t> </a:t>
            </a:r>
            <a:r>
              <a:rPr lang="en-US" sz="1500" b="1" dirty="0">
                <a:solidFill>
                  <a:srgbClr val="002060"/>
                </a:solidFill>
              </a:rPr>
              <a:t>281</a:t>
            </a:r>
            <a:r>
              <a:rPr lang="ru-RU" sz="1500" b="1" dirty="0">
                <a:solidFill>
                  <a:srgbClr val="002060"/>
                </a:solidFill>
              </a:rPr>
              <a:t>,</a:t>
            </a:r>
            <a:r>
              <a:rPr lang="en-US" sz="1500" b="1" dirty="0">
                <a:solidFill>
                  <a:srgbClr val="002060"/>
                </a:solidFill>
              </a:rPr>
              <a:t>8 </a:t>
            </a:r>
            <a:r>
              <a:rPr lang="ru-RU" sz="1500" b="1" dirty="0" err="1">
                <a:solidFill>
                  <a:srgbClr val="002060"/>
                </a:solidFill>
              </a:rPr>
              <a:t>тыс.руб</a:t>
            </a:r>
            <a:r>
              <a:rPr lang="en-US" sz="1500" b="1" dirty="0">
                <a:solidFill>
                  <a:srgbClr val="002060"/>
                </a:solidFill>
              </a:rPr>
              <a:t>.</a:t>
            </a:r>
            <a:endParaRPr lang="ru-RU" sz="1500" b="1" dirty="0">
              <a:solidFill>
                <a:srgbClr val="002060"/>
              </a:solidFill>
            </a:endParaRPr>
          </a:p>
          <a:p>
            <a:pPr algn="ctr"/>
            <a:endParaRPr lang="ru-RU" sz="15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486092" y="5081494"/>
            <a:ext cx="2180995" cy="175234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</a:rPr>
              <a:t>Строительство</a:t>
            </a:r>
            <a:r>
              <a:rPr lang="ru-RU" sz="1600" b="1" dirty="0">
                <a:solidFill>
                  <a:schemeClr val="tx1"/>
                </a:solidFill>
              </a:rPr>
              <a:t> жилья – </a:t>
            </a:r>
            <a:r>
              <a:rPr lang="en-US" sz="1600" b="1" dirty="0">
                <a:solidFill>
                  <a:schemeClr val="tx1"/>
                </a:solidFill>
              </a:rPr>
              <a:t>99</a:t>
            </a:r>
            <a:r>
              <a:rPr lang="ru-RU" sz="1600" b="1" dirty="0">
                <a:solidFill>
                  <a:schemeClr val="tx1"/>
                </a:solidFill>
              </a:rPr>
              <a:t>,</a:t>
            </a:r>
            <a:r>
              <a:rPr lang="en-US" sz="1600" b="1" dirty="0">
                <a:solidFill>
                  <a:schemeClr val="tx1"/>
                </a:solidFill>
              </a:rPr>
              <a:t>9</a:t>
            </a:r>
            <a:r>
              <a:rPr lang="ru-RU" sz="1600" b="1" dirty="0">
                <a:solidFill>
                  <a:schemeClr val="tx1"/>
                </a:solidFill>
              </a:rPr>
              <a:t> тыс. руб.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05191" y="2405166"/>
            <a:ext cx="36500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Государственные программы             </a:t>
            </a:r>
            <a:r>
              <a:rPr lang="en-US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339</a:t>
            </a:r>
            <a:r>
              <a:rPr lang="ru-RU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. -  </a:t>
            </a:r>
            <a:r>
              <a:rPr lang="en-US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% от всех расходов</a:t>
            </a:r>
          </a:p>
        </p:txBody>
      </p:sp>
      <p:cxnSp>
        <p:nvCxnSpPr>
          <p:cNvPr id="15" name="Прямая со стрелкой 14"/>
          <p:cNvCxnSpPr>
            <a:cxnSpLocks/>
          </p:cNvCxnSpPr>
          <p:nvPr/>
        </p:nvCxnSpPr>
        <p:spPr>
          <a:xfrm flipH="1" flipV="1">
            <a:off x="5168512" y="1844511"/>
            <a:ext cx="104846" cy="265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cxnSpLocks/>
          </p:cNvCxnSpPr>
          <p:nvPr/>
        </p:nvCxnSpPr>
        <p:spPr>
          <a:xfrm flipV="1">
            <a:off x="7588242" y="1817035"/>
            <a:ext cx="554708" cy="5527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cxnSpLocks/>
          </p:cNvCxnSpPr>
          <p:nvPr/>
        </p:nvCxnSpPr>
        <p:spPr>
          <a:xfrm flipV="1">
            <a:off x="8037456" y="1761111"/>
            <a:ext cx="2020944" cy="1096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cxnSpLocks/>
          </p:cNvCxnSpPr>
          <p:nvPr/>
        </p:nvCxnSpPr>
        <p:spPr>
          <a:xfrm>
            <a:off x="7966961" y="4081526"/>
            <a:ext cx="2234674" cy="1109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cxnSpLocks/>
          </p:cNvCxnSpPr>
          <p:nvPr/>
        </p:nvCxnSpPr>
        <p:spPr>
          <a:xfrm>
            <a:off x="7462146" y="4494907"/>
            <a:ext cx="1052639" cy="648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cxnSpLocks/>
          </p:cNvCxnSpPr>
          <p:nvPr/>
        </p:nvCxnSpPr>
        <p:spPr>
          <a:xfrm flipH="1">
            <a:off x="3305428" y="4318490"/>
            <a:ext cx="1004134" cy="872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cxnSpLocks/>
            <a:endCxn id="8" idx="7"/>
          </p:cNvCxnSpPr>
          <p:nvPr/>
        </p:nvCxnSpPr>
        <p:spPr>
          <a:xfrm flipH="1">
            <a:off x="1600712" y="3937175"/>
            <a:ext cx="2431078" cy="1214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Прямая со стрелкой 1024"/>
          <p:cNvCxnSpPr>
            <a:cxnSpLocks/>
          </p:cNvCxnSpPr>
          <p:nvPr/>
        </p:nvCxnSpPr>
        <p:spPr>
          <a:xfrm flipH="1" flipV="1">
            <a:off x="3963253" y="3510333"/>
            <a:ext cx="614723" cy="55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Прямая со стрелкой 1027"/>
          <p:cNvCxnSpPr>
            <a:cxnSpLocks/>
          </p:cNvCxnSpPr>
          <p:nvPr/>
        </p:nvCxnSpPr>
        <p:spPr>
          <a:xfrm flipH="1" flipV="1">
            <a:off x="2899268" y="1779072"/>
            <a:ext cx="1365220" cy="679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7447059" y="5117074"/>
            <a:ext cx="2919811" cy="1694667"/>
          </a:xfrm>
          <a:prstGeom prst="ellips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75000"/>
                  </a:schemeClr>
                </a:solidFill>
              </a:rPr>
              <a:t>Охрана окружающей среды и устойчивое развитие природных ресурсов– 3</a:t>
            </a:r>
            <a:r>
              <a:rPr lang="en-US" sz="1600" b="1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sz="1600" b="1" dirty="0">
                <a:solidFill>
                  <a:schemeClr val="bg2">
                    <a:lumMod val="75000"/>
                  </a:schemeClr>
                </a:solidFill>
              </a:rPr>
              <a:t>,0 тыс. руб.</a:t>
            </a:r>
          </a:p>
        </p:txBody>
      </p:sp>
      <p:cxnSp>
        <p:nvCxnSpPr>
          <p:cNvPr id="23" name="Прямая со стрелкой 22"/>
          <p:cNvCxnSpPr>
            <a:cxnSpLocks/>
          </p:cNvCxnSpPr>
          <p:nvPr/>
        </p:nvCxnSpPr>
        <p:spPr>
          <a:xfrm>
            <a:off x="6364762" y="4804503"/>
            <a:ext cx="40712" cy="276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>
            <a:extLst>
              <a:ext uri="{FF2B5EF4-FFF2-40B4-BE49-F238E27FC236}">
                <a16:creationId xmlns:a16="http://schemas.microsoft.com/office/drawing/2014/main" id="{193E510F-AEC7-4993-B15D-CEE1CBC3881E}"/>
              </a:ext>
            </a:extLst>
          </p:cNvPr>
          <p:cNvSpPr/>
          <p:nvPr/>
        </p:nvSpPr>
        <p:spPr>
          <a:xfrm>
            <a:off x="5813123" y="56768"/>
            <a:ext cx="2329827" cy="1745230"/>
          </a:xfrm>
          <a:prstGeom prst="ellipse">
            <a:avLst/>
          </a:prstGeom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Беларусь гостеприимная - 1</a:t>
            </a:r>
            <a:r>
              <a:rPr lang="en-US" sz="1600" b="1" dirty="0"/>
              <a:t>0</a:t>
            </a:r>
            <a:r>
              <a:rPr lang="ru-RU" sz="1600" b="1" dirty="0"/>
              <a:t>,0</a:t>
            </a:r>
            <a:r>
              <a:rPr lang="en-US" sz="1600" b="1" dirty="0"/>
              <a:t> </a:t>
            </a:r>
            <a:r>
              <a:rPr lang="ru-RU" sz="1600" b="1" dirty="0" err="1"/>
              <a:t>тыс.руб</a:t>
            </a:r>
            <a:r>
              <a:rPr lang="en-US" sz="1600" b="1" dirty="0"/>
              <a:t>.</a:t>
            </a:r>
            <a:endParaRPr lang="ru-RU" sz="1600" b="1" dirty="0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1DA36A85-60B0-45AA-A635-9CF1505BC770}"/>
              </a:ext>
            </a:extLst>
          </p:cNvPr>
          <p:cNvSpPr/>
          <p:nvPr/>
        </p:nvSpPr>
        <p:spPr>
          <a:xfrm>
            <a:off x="137698" y="3005700"/>
            <a:ext cx="2509072" cy="1942637"/>
          </a:xfrm>
          <a:prstGeom prst="ellipse">
            <a:avLst/>
          </a:prstGeom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Земельно-имущественные отношения, геодезическая и картографическая деятельность – </a:t>
            </a:r>
            <a:r>
              <a:rPr lang="en-US" sz="1300" b="1" dirty="0"/>
              <a:t>10</a:t>
            </a:r>
            <a:r>
              <a:rPr lang="ru-RU" sz="1300" b="1" dirty="0"/>
              <a:t>,</a:t>
            </a:r>
            <a:r>
              <a:rPr lang="en-US" sz="1300" b="1" dirty="0"/>
              <a:t>4</a:t>
            </a:r>
            <a:r>
              <a:rPr lang="ru-RU" sz="1300" b="1" dirty="0"/>
              <a:t> тыс. руб.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6BE7EF02-5ACC-4F0E-9521-F2EDCFDACCEA}"/>
              </a:ext>
            </a:extLst>
          </p:cNvPr>
          <p:cNvSpPr/>
          <p:nvPr/>
        </p:nvSpPr>
        <p:spPr>
          <a:xfrm>
            <a:off x="9386400" y="3126441"/>
            <a:ext cx="2422470" cy="1892122"/>
          </a:xfrm>
          <a:prstGeom prst="ellipse">
            <a:avLst/>
          </a:prstGeom>
          <a:ln w="254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FFFF"/>
                </a:solidFill>
              </a:rPr>
              <a:t>Управление государственными финансами и регулирование финансового рынка – 2 </a:t>
            </a:r>
            <a:r>
              <a:rPr lang="en-US" sz="1400" b="1" dirty="0">
                <a:solidFill>
                  <a:srgbClr val="00FFFF"/>
                </a:solidFill>
              </a:rPr>
              <a:t>818</a:t>
            </a:r>
            <a:r>
              <a:rPr lang="ru-RU" sz="1400" b="1" dirty="0">
                <a:solidFill>
                  <a:srgbClr val="00FFFF"/>
                </a:solidFill>
              </a:rPr>
              <a:t>,</a:t>
            </a:r>
            <a:r>
              <a:rPr lang="en-US" sz="1400" b="1" dirty="0">
                <a:solidFill>
                  <a:srgbClr val="00FFFF"/>
                </a:solidFill>
              </a:rPr>
              <a:t>0</a:t>
            </a:r>
            <a:r>
              <a:rPr lang="ru-RU" sz="1400" b="1" dirty="0">
                <a:solidFill>
                  <a:srgbClr val="00FFFF"/>
                </a:solidFill>
              </a:rPr>
              <a:t> </a:t>
            </a:r>
            <a:r>
              <a:rPr lang="ru-RU" sz="1400" b="1" dirty="0" err="1">
                <a:solidFill>
                  <a:srgbClr val="00FFFF"/>
                </a:solidFill>
              </a:rPr>
              <a:t>тыс.руб</a:t>
            </a:r>
            <a:r>
              <a:rPr lang="ru-RU" sz="1400" b="1" dirty="0">
                <a:solidFill>
                  <a:srgbClr val="00FFFF"/>
                </a:solidFill>
              </a:rPr>
              <a:t>.</a:t>
            </a:r>
          </a:p>
        </p:txBody>
      </p: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9E666E9F-99F8-4FF0-AD5A-E9A9A88B7A18}"/>
              </a:ext>
            </a:extLst>
          </p:cNvPr>
          <p:cNvCxnSpPr>
            <a:cxnSpLocks/>
          </p:cNvCxnSpPr>
          <p:nvPr/>
        </p:nvCxnSpPr>
        <p:spPr>
          <a:xfrm flipH="1" flipV="1">
            <a:off x="2302889" y="2556332"/>
            <a:ext cx="1588937" cy="552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B901C828-8E8C-41B6-915E-FCBF95E12990}"/>
              </a:ext>
            </a:extLst>
          </p:cNvPr>
          <p:cNvCxnSpPr>
            <a:cxnSpLocks/>
          </p:cNvCxnSpPr>
          <p:nvPr/>
        </p:nvCxnSpPr>
        <p:spPr>
          <a:xfrm flipH="1">
            <a:off x="2644042" y="3588845"/>
            <a:ext cx="1162176" cy="200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 стрелкой 1023">
            <a:extLst>
              <a:ext uri="{FF2B5EF4-FFF2-40B4-BE49-F238E27FC236}">
                <a16:creationId xmlns:a16="http://schemas.microsoft.com/office/drawing/2014/main" id="{FC52B86B-CDFD-4769-A987-42538EB45AAE}"/>
              </a:ext>
            </a:extLst>
          </p:cNvPr>
          <p:cNvCxnSpPr>
            <a:cxnSpLocks/>
          </p:cNvCxnSpPr>
          <p:nvPr/>
        </p:nvCxnSpPr>
        <p:spPr>
          <a:xfrm flipV="1">
            <a:off x="6699183" y="1815515"/>
            <a:ext cx="93132" cy="201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 стрелкой 1030">
            <a:extLst>
              <a:ext uri="{FF2B5EF4-FFF2-40B4-BE49-F238E27FC236}">
                <a16:creationId xmlns:a16="http://schemas.microsoft.com/office/drawing/2014/main" id="{040CA628-6044-436A-A839-3F809738ECD5}"/>
              </a:ext>
            </a:extLst>
          </p:cNvPr>
          <p:cNvCxnSpPr>
            <a:cxnSpLocks/>
          </p:cNvCxnSpPr>
          <p:nvPr/>
        </p:nvCxnSpPr>
        <p:spPr>
          <a:xfrm>
            <a:off x="8230233" y="3569128"/>
            <a:ext cx="1156167" cy="324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Прямая со стрелкой 1059">
            <a:extLst>
              <a:ext uri="{FF2B5EF4-FFF2-40B4-BE49-F238E27FC236}">
                <a16:creationId xmlns:a16="http://schemas.microsoft.com/office/drawing/2014/main" id="{8F5EFEA4-B497-4767-9E88-0405BFA37EF2}"/>
              </a:ext>
            </a:extLst>
          </p:cNvPr>
          <p:cNvCxnSpPr>
            <a:cxnSpLocks/>
          </p:cNvCxnSpPr>
          <p:nvPr/>
        </p:nvCxnSpPr>
        <p:spPr>
          <a:xfrm flipV="1">
            <a:off x="8226000" y="2761996"/>
            <a:ext cx="1863210" cy="323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>
            <a:extLst>
              <a:ext uri="{FF2B5EF4-FFF2-40B4-BE49-F238E27FC236}">
                <a16:creationId xmlns:a16="http://schemas.microsoft.com/office/drawing/2014/main" id="{A844BF3B-4934-447D-940F-F91838195290}"/>
              </a:ext>
            </a:extLst>
          </p:cNvPr>
          <p:cNvSpPr/>
          <p:nvPr/>
        </p:nvSpPr>
        <p:spPr>
          <a:xfrm>
            <a:off x="3541122" y="5168077"/>
            <a:ext cx="2073685" cy="1674609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accent1"/>
                </a:solidFill>
              </a:rPr>
              <a:t>Массовая информация и книгоиздание - 30,0 тыс. руб.</a:t>
            </a:r>
          </a:p>
        </p:txBody>
      </p: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6BE9BC72-45FD-4E1D-81C3-F9A005104B6F}"/>
              </a:ext>
            </a:extLst>
          </p:cNvPr>
          <p:cNvCxnSpPr>
            <a:cxnSpLocks/>
          </p:cNvCxnSpPr>
          <p:nvPr/>
        </p:nvCxnSpPr>
        <p:spPr>
          <a:xfrm flipH="1">
            <a:off x="4910460" y="4705927"/>
            <a:ext cx="299151" cy="484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00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2CE8F"/>
            </a:gs>
            <a:gs pos="5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C16D16-32AA-45A9-B84B-872BBC763D40}"/>
              </a:ext>
            </a:extLst>
          </p:cNvPr>
          <p:cNvSpPr/>
          <p:nvPr/>
        </p:nvSpPr>
        <p:spPr>
          <a:xfrm>
            <a:off x="2279651" y="166689"/>
            <a:ext cx="7561263" cy="8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Долговые обязательства </a:t>
            </a:r>
            <a:r>
              <a:rPr lang="ru-RU" alt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Докшицкого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 исполнительного комитета и </a:t>
            </a:r>
            <a:r>
              <a:rPr lang="ru-RU" alt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Докшицкого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 Совета депутатов на 1 января 2025 г.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3898E7A-F2F2-45D1-887D-E6419EFB5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629552"/>
              </p:ext>
            </p:extLst>
          </p:nvPr>
        </p:nvGraphicFramePr>
        <p:xfrm>
          <a:off x="2279651" y="1573214"/>
          <a:ext cx="7561263" cy="491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2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7154">
                <a:tc>
                  <a:txBody>
                    <a:bodyPr/>
                    <a:lstStyle/>
                    <a:p>
                      <a:pPr algn="ctr"/>
                      <a:r>
                        <a:rPr lang="ru-RU" sz="1700" b="0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Виды обязательств</a:t>
                      </a: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Всего</a:t>
                      </a: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5553">
                <a:tc>
                  <a:txBody>
                    <a:bodyPr/>
                    <a:lstStyle/>
                    <a:p>
                      <a:r>
                        <a:rPr lang="ru-RU" sz="1700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1. Долг органов местного управления и самоуправления, в том числе</a:t>
                      </a: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1 901,9</a:t>
                      </a: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1049">
                <a:tc>
                  <a:txBody>
                    <a:bodyPr/>
                    <a:lstStyle/>
                    <a:p>
                      <a:r>
                        <a:rPr lang="ru-RU" sz="1700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1.1. Ценные бумаги (облигационные займы)</a:t>
                      </a: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1 901,9</a:t>
                      </a: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1490">
                <a:tc>
                  <a:txBody>
                    <a:bodyPr/>
                    <a:lstStyle/>
                    <a:p>
                      <a:r>
                        <a:rPr lang="ru-RU" sz="1700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2. 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954,6</a:t>
                      </a: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55">
                <a:tc>
                  <a:txBody>
                    <a:bodyPr/>
                    <a:lstStyle/>
                    <a:p>
                      <a:r>
                        <a:rPr lang="ru-RU" sz="1700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ИТОГО долговых обязательств</a:t>
                      </a: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</a:rPr>
                        <a:t>2 856,5</a:t>
                      </a:r>
                    </a:p>
                    <a:p>
                      <a:pPr algn="ctr"/>
                      <a:endParaRPr lang="ru-RU" sz="1700" b="1" i="1" baseline="0" dirty="0">
                        <a:solidFill>
                          <a:srgbClr val="7030A0"/>
                        </a:solidFill>
                        <a:latin typeface="Arial" pitchFamily="34" charset="0"/>
                      </a:endParaRPr>
                    </a:p>
                  </a:txBody>
                  <a:tcPr marL="91445" marR="91445" marT="45724" marB="45724" anchor="ctr">
                    <a:gradFill>
                      <a:gsLst>
                        <a:gs pos="0">
                          <a:srgbClr val="FAE2BE"/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7023813-7D46-4AD8-A8B7-A438D3AC08D7}"/>
              </a:ext>
            </a:extLst>
          </p:cNvPr>
          <p:cNvSpPr/>
          <p:nvPr/>
        </p:nvSpPr>
        <p:spPr>
          <a:xfrm>
            <a:off x="8040689" y="1284289"/>
            <a:ext cx="1800225" cy="288925"/>
          </a:xfrm>
          <a:prstGeom prst="rect">
            <a:avLst/>
          </a:prstGeom>
          <a:solidFill>
            <a:srgbClr val="00CC99"/>
          </a:solidFill>
          <a:ln>
            <a:solidFill>
              <a:schemeClr val="accent6">
                <a:lumMod val="20000"/>
                <a:lumOff val="8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тыс. рублей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4151</TotalTime>
  <Words>509</Words>
  <Application>Microsoft Office PowerPoint</Application>
  <PresentationFormat>Широкоэкранный</PresentationFormat>
  <Paragraphs>76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4_Тема Office</vt:lpstr>
      <vt:lpstr>Презентация PowerPoint</vt:lpstr>
      <vt:lpstr>Презентация PowerPoint</vt:lpstr>
      <vt:lpstr>СТРУКТУРА ДОХОДОВ</vt:lpstr>
      <vt:lpstr>Презентация PowerPoint</vt:lpstr>
      <vt:lpstr>Презентация PowerPoint</vt:lpstr>
      <vt:lpstr>СТРУКТУРА РАСХОДОВ ПО ЭКОНОМИЧЕСКОЙ КЛАССИФИКАЦИИ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Воронович Наталия Мечеславовна</dc:creator>
  <cp:lastModifiedBy>Воронович Наталия Мечеславовна</cp:lastModifiedBy>
  <cp:revision>124</cp:revision>
  <dcterms:created xsi:type="dcterms:W3CDTF">2024-02-15T05:25:22Z</dcterms:created>
  <dcterms:modified xsi:type="dcterms:W3CDTF">2025-04-24T08:51:00Z</dcterms:modified>
</cp:coreProperties>
</file>