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91" r:id="rId3"/>
    <p:sldId id="405" r:id="rId4"/>
    <p:sldId id="409" r:id="rId5"/>
    <p:sldId id="384" r:id="rId6"/>
    <p:sldId id="411" r:id="rId7"/>
    <p:sldId id="407" r:id="rId8"/>
    <p:sldId id="408" r:id="rId9"/>
    <p:sldId id="393" r:id="rId10"/>
    <p:sldId id="401" r:id="rId11"/>
    <p:sldId id="404" r:id="rId12"/>
    <p:sldId id="402" r:id="rId13"/>
    <p:sldId id="390" r:id="rId14"/>
    <p:sldId id="403" r:id="rId1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2C7F"/>
    <a:srgbClr val="0A0A7C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>
        <p:scale>
          <a:sx n="121" d="100"/>
          <a:sy n="121" d="100"/>
        </p:scale>
        <p:origin x="-96" y="-6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Академия управления\2026\Август\генерация\гл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629"/>
            <a:ext cx="3842443" cy="5146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19" y="1016015"/>
            <a:ext cx="472600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300"/>
              </a:lnSpc>
            </a:pP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ДЕНЬ НАРОДНОГО </a:t>
            </a: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ЕДИНСТВА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ts val="3300"/>
              </a:lnSpc>
            </a:pPr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ФАКТОР НАЦИОНАЛЬНОЙ ГОРДОСТИ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7751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сентябрь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оссоединение-белорусского-народа_720p_2 (1)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3326"/>
            <a:ext cx="9136509" cy="514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737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39322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Память об этом событии живет в сердцах белорусов, потому что оно стало актом исторической справедливости в отношении белорусского народа, разделенного против его воли. Вот почему нужны суверенитет и независимость – чтобы нас никогда больше против нашей воли не делили. 17 сентября символизирует незыблемость территориальной и этнической консолидации белорусской </a:t>
            </a:r>
            <a:r>
              <a:rPr kumimoji="0" 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нации.</a:t>
            </a:r>
            <a:endParaRPr kumimoji="0" lang="ru-RU" sz="2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65451" y="267494"/>
            <a:ext cx="4444777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endParaRPr lang="ru-RU" sz="1700" b="1" dirty="0" smtClean="0">
              <a:solidFill>
                <a:srgbClr val="0A0A7C"/>
              </a:solidFill>
              <a:latin typeface="Calibri"/>
            </a:endParaRPr>
          </a:p>
          <a:p>
            <a:pPr lvl="0">
              <a:lnSpc>
                <a:spcPts val="1800"/>
              </a:lnSpc>
              <a:defRPr/>
            </a:pP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28–30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октября 1939 г. Народное собрание Западной Белоруссии </a:t>
            </a:r>
            <a:r>
              <a:rPr lang="ru-RU" sz="1700" b="1" dirty="0">
                <a:solidFill>
                  <a:srgbClr val="0A0A7C"/>
                </a:solidFill>
              </a:rPr>
              <a:t>приняло декларацию о провозглашении советской власти и вхождении Западной Беларуси в состав БССР</a:t>
            </a:r>
            <a:r>
              <a:rPr lang="ru-RU" sz="1700" b="1" dirty="0" smtClean="0">
                <a:solidFill>
                  <a:srgbClr val="0A0A7C"/>
                </a:solidFill>
              </a:rPr>
              <a:t>. </a:t>
            </a:r>
            <a:r>
              <a:rPr lang="ru-RU" sz="1700" b="1" dirty="0">
                <a:solidFill>
                  <a:srgbClr val="0A0A7C"/>
                </a:solidFill>
              </a:rPr>
              <a:t/>
            </a:r>
            <a:br>
              <a:rPr lang="ru-RU" sz="1700" b="1" dirty="0">
                <a:solidFill>
                  <a:srgbClr val="0A0A7C"/>
                </a:solidFill>
              </a:rPr>
            </a:br>
            <a:r>
              <a:rPr lang="ru-RU" sz="1700" b="1" dirty="0">
                <a:solidFill>
                  <a:srgbClr val="0A0A7C"/>
                </a:solidFill>
              </a:rPr>
              <a:t>17 </a:t>
            </a:r>
            <a:r>
              <a:rPr lang="ru-RU" sz="1700" b="1" dirty="0">
                <a:solidFill>
                  <a:srgbClr val="0A0A7C"/>
                </a:solidFill>
                <a:latin typeface="Calibri"/>
              </a:rPr>
              <a:t>сентября </a:t>
            </a:r>
            <a:r>
              <a:rPr lang="ru-RU" sz="1700" b="1" dirty="0" smtClean="0">
                <a:solidFill>
                  <a:srgbClr val="0A0A7C"/>
                </a:solidFill>
                <a:latin typeface="Calibri"/>
              </a:rPr>
              <a:t>было объявлено ДНЁМ ОСВОБОЖДЕНИЯ ТРУДЯЩИХСЯ ЗАПАДНОЙ БЕЛАРУСИ ОТ ГНЁТА ПОЛЬСКОЙ БУРЖУАЗИИ И ПОМЕЩИКОВ.</a:t>
            </a:r>
            <a:endParaRPr lang="ru-RU" sz="1700" b="1" dirty="0">
              <a:solidFill>
                <a:srgbClr val="0A0A7C"/>
              </a:solidFill>
              <a:latin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0" i="0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700" b="1" i="0" u="none" strike="noStrike" kern="1200" cap="none" spc="0" normalizeH="0" baseline="0" noProof="0" dirty="0" smtClean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5570694" y="1302700"/>
            <a:ext cx="1134452" cy="60121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94195" y="3862663"/>
            <a:ext cx="5740921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Указом Президента Республики Беларусь от 7 июня </a:t>
            </a:r>
            <a:r>
              <a:rPr kumimoji="0" lang="ru-RU" sz="165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2021 г. № </a:t>
            </a:r>
            <a:r>
              <a:rPr kumimoji="0" lang="ru-RU" sz="165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206 дата 17 сентября обрела статус государственного праздника – </a:t>
            </a:r>
            <a:r>
              <a:rPr kumimoji="0" lang="ru-RU" sz="165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Дня народного единства</a:t>
            </a:r>
            <a:endParaRPr kumimoji="0" lang="ru-RU" sz="16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3946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95486"/>
            <a:ext cx="792088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0" b="1" dirty="0" smtClean="0">
                <a:solidFill>
                  <a:srgbClr val="002060"/>
                </a:solidFill>
              </a:rPr>
              <a:t>ЗАПАДНАЯ БЕЛАРУСЬ</a:t>
            </a:r>
            <a:endParaRPr lang="ru-RU" sz="5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2380"/>
            <a:ext cx="844653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Социально-экономическое положение </a:t>
            </a:r>
            <a:r>
              <a:rPr kumimoji="0" lang="ru-RU" sz="2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населения Западной Беларуси в 1921-1939 гг.</a:t>
            </a:r>
            <a:r>
              <a:rPr kumimoji="0" lang="ru-RU" sz="29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</a:t>
            </a:r>
          </a:p>
        </p:txBody>
      </p:sp>
      <p:sp>
        <p:nvSpPr>
          <p:cNvPr id="12" name="Прямоугольник 11"/>
          <p:cNvSpPr/>
          <p:nvPr/>
        </p:nvSpPr>
        <p:spPr>
          <a:xfrm rot="5400000" flipH="1">
            <a:off x="5700711" y="-1710457"/>
            <a:ext cx="126550" cy="615617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227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Подавление национально-культурной идентичности белорусского народа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718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267494"/>
            <a:ext cx="8446538" cy="10132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none" strike="noStrike" kern="1200" cap="none" spc="0" normalizeH="0" baseline="0" noProof="0" dirty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Политические репрессии в Западной Беларуси (1920–1930-е гг.)</a:t>
            </a:r>
          </a:p>
        </p:txBody>
      </p:sp>
    </p:spTree>
    <p:extLst>
      <p:ext uri="{BB962C8B-B14F-4D97-AF65-F5344CB8AC3E}">
        <p14:creationId xmlns:p14="http://schemas.microsoft.com/office/powerpoint/2010/main" val="31211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 rot="5400000" flipH="1">
            <a:off x="8846953" y="203473"/>
            <a:ext cx="126550" cy="4675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29279"/>
            <a:ext cx="7920880" cy="605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000"/>
              </a:lnSpc>
            </a:pPr>
            <a:r>
              <a:rPr lang="ru-RU" sz="4000" b="1" dirty="0" smtClean="0">
                <a:solidFill>
                  <a:srgbClr val="002060"/>
                </a:solidFill>
              </a:rPr>
              <a:t>ВАЖНЫЕ ПЕРЕМЕНЫ </a:t>
            </a:r>
          </a:p>
          <a:p>
            <a:pPr>
              <a:lnSpc>
                <a:spcPts val="2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Конец </a:t>
            </a:r>
            <a:r>
              <a:rPr lang="ru-RU" b="1" dirty="0">
                <a:solidFill>
                  <a:srgbClr val="002060"/>
                </a:solidFill>
              </a:rPr>
              <a:t>1930-х - 1940 год: рост, развитие, улучшение качества жизни</a:t>
            </a:r>
          </a:p>
        </p:txBody>
      </p:sp>
    </p:spTree>
    <p:extLst>
      <p:ext uri="{BB962C8B-B14F-4D97-AF65-F5344CB8AC3E}">
        <p14:creationId xmlns:p14="http://schemas.microsoft.com/office/powerpoint/2010/main" val="392163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320858"/>
            <a:ext cx="8748464" cy="1026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БЕЛАРУСЬ</a:t>
            </a: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НА МИРОВОМ РЫНКЕ </a:t>
            </a:r>
            <a:r>
              <a:rPr kumimoji="0" lang="ru-RU" sz="3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ПРОДОВОЛЬСТВИЯ</a:t>
            </a:r>
            <a:endParaRPr kumimoji="0" lang="ru-RU" sz="35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099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39502"/>
            <a:ext cx="8640960" cy="557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none" spc="-15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ПРОМЫШЛЕННЫЙ ПОТЕНЦИАЛ БЕЛАРУСИ</a:t>
            </a:r>
            <a:endParaRPr kumimoji="0" lang="ru-RU" sz="3800" b="1" i="0" u="none" strike="noStrike" kern="1200" cap="none" spc="-15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71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0040" y="190372"/>
            <a:ext cx="7092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БЕЛАЭС - ОСНОВА ЭНЕРГЕТИЧЕСКОЙ БЕЗОПАСНОСТИ И УСТОЙЧИВОГО </a:t>
            </a:r>
            <a:b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82C7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РАЗВИТИЯ СТРАНЫ</a:t>
            </a:r>
            <a:endParaRPr kumimoji="0" lang="ru-RU" sz="3000" b="1" i="0" u="none" strike="noStrike" kern="1200" cap="none" spc="0" normalizeH="0" baseline="0" noProof="0" dirty="0">
              <a:ln>
                <a:noFill/>
              </a:ln>
              <a:solidFill>
                <a:srgbClr val="182C7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291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94488" y="-164554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804158" y="2283718"/>
            <a:ext cx="12336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0" b="1" i="1" dirty="0" smtClean="0">
                <a:solidFill>
                  <a:schemeClr val="bg1"/>
                </a:solidFill>
              </a:rPr>
              <a:t>“</a:t>
            </a:r>
            <a:endParaRPr lang="ru-RU" sz="14000" b="1" i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0771" y="525634"/>
            <a:ext cx="4393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Это наша историческая память. Память, которая связывает воедино людей и эпохи, передает опыт и предостерегает от фатальных ошибок. Вся наша история порой трудного и драматичного пути к обретению и сохранению своей государственности не раз подтверждала древнейшую мудрость: сила в </a:t>
            </a:r>
            <a:r>
              <a:rPr lang="ru-RU" sz="2000" b="1" i="1" dirty="0" smtClean="0">
                <a:solidFill>
                  <a:schemeClr val="bg1"/>
                </a:solidFill>
              </a:rPr>
              <a:t>единстве.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7979" y="4062579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>
                <a:solidFill>
                  <a:schemeClr val="bg1"/>
                </a:solidFill>
              </a:rPr>
              <a:t>.</a:t>
            </a:r>
            <a:endParaRPr lang="ru-RU" sz="1200" i="1" dirty="0" smtClean="0">
              <a:solidFill>
                <a:schemeClr val="bg1"/>
              </a:solidFill>
            </a:endParaRPr>
          </a:p>
          <a:p>
            <a:r>
              <a:rPr lang="ru-RU" sz="1200" i="1" dirty="0">
                <a:solidFill>
                  <a:schemeClr val="bg1"/>
                </a:solidFill>
              </a:rPr>
              <a:t>Участие в </a:t>
            </a:r>
            <a:r>
              <a:rPr lang="ru-RU" sz="1200" i="1" dirty="0" smtClean="0">
                <a:solidFill>
                  <a:schemeClr val="bg1"/>
                </a:solidFill>
              </a:rPr>
              <a:t>форуме патриотических сил «Символ единства»,</a:t>
            </a:r>
            <a:r>
              <a:rPr lang="en-US" sz="1200" i="1" dirty="0" smtClean="0">
                <a:solidFill>
                  <a:schemeClr val="bg1"/>
                </a:solidFill>
              </a:rPr>
              <a:t> 17</a:t>
            </a:r>
            <a:r>
              <a:rPr lang="ru-RU" sz="1200" i="1" dirty="0" smtClean="0">
                <a:solidFill>
                  <a:schemeClr val="bg1"/>
                </a:solidFill>
              </a:rPr>
              <a:t> сентября 2021 </a:t>
            </a:r>
            <a:r>
              <a:rPr lang="ru-RU" sz="1200" i="1" dirty="0">
                <a:solidFill>
                  <a:schemeClr val="bg1"/>
                </a:solidFill>
              </a:rPr>
              <a:t>г</a:t>
            </a:r>
            <a:r>
              <a:rPr lang="ru-RU" sz="1200" i="1" dirty="0" smtClean="0">
                <a:solidFill>
                  <a:schemeClr val="bg1"/>
                </a:solidFill>
              </a:rPr>
              <a:t>. 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266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3405362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3634538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50360" y="596879"/>
            <a:ext cx="77124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САВЕЦКАЯ І ЗАХОДНЯЯ БЕЛАРУСЬ: РАЗ’ЯДНАНЫЯ, </a:t>
            </a: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АЛЕ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АДЗІНЫЯ (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Дакументы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і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матэрыялы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1921-1939)»</a:t>
            </a: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27" name="Picture 3" descr="D:\Академия управления\2026\Август\YQ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97474"/>
            <a:ext cx="1677343" cy="1677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13068</TotalTime>
  <Words>243</Words>
  <Application>Microsoft Office PowerPoint</Application>
  <PresentationFormat>Экран (16:9)</PresentationFormat>
  <Paragraphs>30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Отд землеустройства</cp:lastModifiedBy>
  <cp:revision>493</cp:revision>
  <dcterms:created xsi:type="dcterms:W3CDTF">2024-07-24T10:48:12Z</dcterms:created>
  <dcterms:modified xsi:type="dcterms:W3CDTF">2026-09-08T06:42:20Z</dcterms:modified>
</cp:coreProperties>
</file>